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2"/>
  </p:sldMasterIdLst>
  <p:notesMasterIdLst>
    <p:notesMasterId r:id="rId81"/>
  </p:notesMasterIdLst>
  <p:handoutMasterIdLst>
    <p:handoutMasterId r:id="rId82"/>
  </p:handoutMasterIdLst>
  <p:sldIdLst>
    <p:sldId id="567" r:id="rId3"/>
    <p:sldId id="295" r:id="rId4"/>
    <p:sldId id="389" r:id="rId5"/>
    <p:sldId id="349" r:id="rId6"/>
    <p:sldId id="308" r:id="rId7"/>
    <p:sldId id="329" r:id="rId8"/>
    <p:sldId id="328" r:id="rId9"/>
    <p:sldId id="314" r:id="rId10"/>
    <p:sldId id="330" r:id="rId11"/>
    <p:sldId id="559" r:id="rId12"/>
    <p:sldId id="334" r:id="rId13"/>
    <p:sldId id="335" r:id="rId14"/>
    <p:sldId id="336" r:id="rId15"/>
    <p:sldId id="339" r:id="rId16"/>
    <p:sldId id="338" r:id="rId17"/>
    <p:sldId id="340" r:id="rId18"/>
    <p:sldId id="341" r:id="rId19"/>
    <p:sldId id="571" r:id="rId20"/>
    <p:sldId id="351" r:id="rId21"/>
    <p:sldId id="352" r:id="rId22"/>
    <p:sldId id="363" r:id="rId23"/>
    <p:sldId id="353" r:id="rId24"/>
    <p:sldId id="364" r:id="rId25"/>
    <p:sldId id="294" r:id="rId26"/>
    <p:sldId id="557" r:id="rId27"/>
    <p:sldId id="558" r:id="rId28"/>
    <p:sldId id="331" r:id="rId29"/>
    <p:sldId id="568" r:id="rId30"/>
    <p:sldId id="570" r:id="rId31"/>
    <p:sldId id="576" r:id="rId32"/>
    <p:sldId id="572" r:id="rId33"/>
    <p:sldId id="273" r:id="rId34"/>
    <p:sldId id="274" r:id="rId35"/>
    <p:sldId id="275" r:id="rId36"/>
    <p:sldId id="276" r:id="rId37"/>
    <p:sldId id="354" r:id="rId38"/>
    <p:sldId id="355" r:id="rId39"/>
    <p:sldId id="358" r:id="rId40"/>
    <p:sldId id="555" r:id="rId41"/>
    <p:sldId id="357" r:id="rId42"/>
    <p:sldId id="556" r:id="rId43"/>
    <p:sldId id="359" r:id="rId44"/>
    <p:sldId id="360" r:id="rId45"/>
    <p:sldId id="361" r:id="rId46"/>
    <p:sldId id="362" r:id="rId47"/>
    <p:sldId id="260" r:id="rId48"/>
    <p:sldId id="350" r:id="rId49"/>
    <p:sldId id="569" r:id="rId50"/>
    <p:sldId id="564" r:id="rId51"/>
    <p:sldId id="397" r:id="rId52"/>
    <p:sldId id="303" r:id="rId53"/>
    <p:sldId id="321" r:id="rId54"/>
    <p:sldId id="307" r:id="rId55"/>
    <p:sldId id="322" r:id="rId56"/>
    <p:sldId id="323" r:id="rId57"/>
    <p:sldId id="326" r:id="rId58"/>
    <p:sldId id="305" r:id="rId59"/>
    <p:sldId id="325" r:id="rId60"/>
    <p:sldId id="574" r:id="rId61"/>
    <p:sldId id="402" r:id="rId62"/>
    <p:sldId id="530" r:id="rId63"/>
    <p:sldId id="531" r:id="rId64"/>
    <p:sldId id="540" r:id="rId65"/>
    <p:sldId id="533" r:id="rId66"/>
    <p:sldId id="541" r:id="rId67"/>
    <p:sldId id="534" r:id="rId68"/>
    <p:sldId id="535" r:id="rId69"/>
    <p:sldId id="538" r:id="rId70"/>
    <p:sldId id="539" r:id="rId71"/>
    <p:sldId id="525" r:id="rId72"/>
    <p:sldId id="536" r:id="rId73"/>
    <p:sldId id="542" r:id="rId74"/>
    <p:sldId id="549" r:id="rId75"/>
    <p:sldId id="575" r:id="rId76"/>
    <p:sldId id="405" r:id="rId77"/>
    <p:sldId id="312" r:id="rId78"/>
    <p:sldId id="573" r:id="rId79"/>
    <p:sldId id="552" r:id="rId80"/>
  </p:sldIdLst>
  <p:sldSz cx="12188825" cy="6858000"/>
  <p:notesSz cx="6669088" cy="9926638"/>
  <p:defaultTextStyle>
    <a:defPPr>
      <a:defRPr lang="en-US"/>
    </a:defPPr>
    <a:lvl1pPr marL="0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2435">
          <p15:clr>
            <a:srgbClr val="A4A3A4"/>
          </p15:clr>
        </p15:guide>
        <p15:guide id="4" pos="36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5F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 autoAdjust="0"/>
    <p:restoredTop sz="87691" autoAdjust="0"/>
  </p:normalViewPr>
  <p:slideViewPr>
    <p:cSldViewPr snapToGrid="0">
      <p:cViewPr varScale="1">
        <p:scale>
          <a:sx n="136" d="100"/>
          <a:sy n="136" d="100"/>
        </p:scale>
        <p:origin x="656" y="192"/>
      </p:cViewPr>
      <p:guideLst>
        <p:guide pos="3840"/>
        <p:guide orient="horz" pos="2160"/>
        <p:guide orient="horz" pos="2435"/>
        <p:guide pos="369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D5B9AE0D-B380-D04B-92AF-90A8A850BB93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8839A81-79F1-AD48-A281-A3C78A30D6AE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0058A095-A110-BA41-9D69-B6311235CAC6}" type="presOf" srcId="{C5E6BC8D-1A4E-42C8-8E2C-7EC17FC2E1D1}" destId="{98493B2B-A905-429A-BAEF-6EBFD0668D83}" srcOrd="0" destOrd="0" presId="urn:microsoft.com/office/officeart/2005/8/layout/hList1"/>
    <dgm:cxn modelId="{4533FFCB-60E5-2E4F-B96E-F0818DFBB1E3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F58A6E9-DB76-5046-BFFA-4E49EBEB0B2D}" type="presOf" srcId="{C923180A-1F5E-4EDF-B1B4-BF296491DA39}" destId="{09C1D158-42D9-134E-905A-CF78B935D29C}" srcOrd="0" destOrd="0" presId="urn:microsoft.com/office/officeart/2005/8/layout/hList1"/>
    <dgm:cxn modelId="{C6A02F50-5F8E-694A-B27C-1B9AE63880D8}" type="presParOf" srcId="{D87BED67-81A6-4D17-8D17-E76427E1E33B}" destId="{3B4AE95A-9591-421D-A73D-8C752F096023}" srcOrd="0" destOrd="0" presId="urn:microsoft.com/office/officeart/2005/8/layout/hList1"/>
    <dgm:cxn modelId="{BB29F987-84E2-5749-8B92-F07AFCB2CFE4}" type="presParOf" srcId="{3B4AE95A-9591-421D-A73D-8C752F096023}" destId="{BD651282-0938-422C-9E95-11E748D01F8C}" srcOrd="0" destOrd="0" presId="urn:microsoft.com/office/officeart/2005/8/layout/hList1"/>
    <dgm:cxn modelId="{AE012F88-F18B-8F4E-B7FE-D672631DF299}" type="presParOf" srcId="{3B4AE95A-9591-421D-A73D-8C752F096023}" destId="{9B31B566-F93C-4932-9C27-2AC260B106B4}" srcOrd="1" destOrd="0" presId="urn:microsoft.com/office/officeart/2005/8/layout/hList1"/>
    <dgm:cxn modelId="{C8CF5066-FBC4-1540-8840-6D3BB14D532A}" type="presParOf" srcId="{D87BED67-81A6-4D17-8D17-E76427E1E33B}" destId="{B63729D6-F3DB-48E7-93F1-D6F50BEF5888}" srcOrd="1" destOrd="0" presId="urn:microsoft.com/office/officeart/2005/8/layout/hList1"/>
    <dgm:cxn modelId="{DDD71D4A-74BE-4041-8AFD-26F0AF321A8B}" type="presParOf" srcId="{D87BED67-81A6-4D17-8D17-E76427E1E33B}" destId="{0AC10AB8-426B-354E-8BE7-976C3E2AE683}" srcOrd="2" destOrd="0" presId="urn:microsoft.com/office/officeart/2005/8/layout/hList1"/>
    <dgm:cxn modelId="{DF6CE599-9AA5-2649-A750-D7B9ACEBDE69}" type="presParOf" srcId="{0AC10AB8-426B-354E-8BE7-976C3E2AE683}" destId="{09C1D158-42D9-134E-905A-CF78B935D29C}" srcOrd="0" destOrd="0" presId="urn:microsoft.com/office/officeart/2005/8/layout/hList1"/>
    <dgm:cxn modelId="{D742503B-68C9-B249-8AFB-83D41B6BF6A3}" type="presParOf" srcId="{0AC10AB8-426B-354E-8BE7-976C3E2AE683}" destId="{E1FF6F32-8F18-C84F-8DDF-AC0D213F72EB}" srcOrd="1" destOrd="0" presId="urn:microsoft.com/office/officeart/2005/8/layout/hList1"/>
    <dgm:cxn modelId="{D5B3A9E2-8275-444C-824E-397AF3D2239C}" type="presParOf" srcId="{D87BED67-81A6-4D17-8D17-E76427E1E33B}" destId="{24C78CD9-B7CF-504F-8E2B-1CD943C2DAA0}" srcOrd="3" destOrd="0" presId="urn:microsoft.com/office/officeart/2005/8/layout/hList1"/>
    <dgm:cxn modelId="{185B7861-EE42-A842-A12F-94978278A5E5}" type="presParOf" srcId="{D87BED67-81A6-4D17-8D17-E76427E1E33B}" destId="{F7101213-BF46-4FD5-9C2C-E1DDF6F4C64B}" srcOrd="4" destOrd="0" presId="urn:microsoft.com/office/officeart/2005/8/layout/hList1"/>
    <dgm:cxn modelId="{73D89335-5EA9-1447-85BB-A66F57AD3EAA}" type="presParOf" srcId="{F7101213-BF46-4FD5-9C2C-E1DDF6F4C64B}" destId="{98493B2B-A905-429A-BAEF-6EBFD0668D83}" srcOrd="0" destOrd="0" presId="urn:microsoft.com/office/officeart/2005/8/layout/hList1"/>
    <dgm:cxn modelId="{1B7E0618-6512-BF43-9870-FCBC14358F4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Initial states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58A3DB22-FDD6-4644-927D-A149E787C031}" type="presOf" srcId="{09E2EDBB-FB3E-4B60-875C-23AF617F3985}" destId="{875AD089-2E66-469E-88C2-DFFE8330212E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68F6740-8B22-AF48-8133-F0DD13724422}" type="presOf" srcId="{C032F1C4-CE23-4B17-8F24-BE6AC62B5DD2}" destId="{D87BED67-81A6-4D17-8D17-E76427E1E33B}" srcOrd="0" destOrd="0" presId="urn:microsoft.com/office/officeart/2005/8/layout/hList1"/>
    <dgm:cxn modelId="{0A99706E-D41E-0041-AD94-9E901A71BE6A}" type="presOf" srcId="{C5E6BC8D-1A4E-42C8-8E2C-7EC17FC2E1D1}" destId="{98493B2B-A905-429A-BAEF-6EBFD0668D83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0CBED886-177A-7B4F-B66A-2ED2CA3FB20C}" type="presParOf" srcId="{D87BED67-81A6-4D17-8D17-E76427E1E33B}" destId="{F7101213-BF46-4FD5-9C2C-E1DDF6F4C64B}" srcOrd="0" destOrd="0" presId="urn:microsoft.com/office/officeart/2005/8/layout/hList1"/>
    <dgm:cxn modelId="{A9A31F5D-9492-7943-81A2-954CFB71E0B7}" type="presParOf" srcId="{F7101213-BF46-4FD5-9C2C-E1DDF6F4C64B}" destId="{98493B2B-A905-429A-BAEF-6EBFD0668D83}" srcOrd="0" destOrd="0" presId="urn:microsoft.com/office/officeart/2005/8/layout/hList1"/>
    <dgm:cxn modelId="{9DA524BF-CFAB-454B-AB43-C9244E9FE358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State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2F4E6407-8E44-7245-BD96-513ED65FACCB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97B0A049-177E-BA47-BCEE-E16760CDA668}" type="presOf" srcId="{09E2EDBB-FB3E-4B60-875C-23AF617F3985}" destId="{875AD089-2E66-469E-88C2-DFFE8330212E}" srcOrd="0" destOrd="0" presId="urn:microsoft.com/office/officeart/2005/8/layout/hList1"/>
    <dgm:cxn modelId="{4DF91E4A-174F-0B49-868D-803FD99D549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A38D45CA-AABB-EA49-9C30-A0E82B42B038}" type="presParOf" srcId="{D87BED67-81A6-4D17-8D17-E76427E1E33B}" destId="{F7101213-BF46-4FD5-9C2C-E1DDF6F4C64B}" srcOrd="0" destOrd="0" presId="urn:microsoft.com/office/officeart/2005/8/layout/hList1"/>
    <dgm:cxn modelId="{4C255BCC-5182-D64F-95BE-0F3497A04544}" type="presParOf" srcId="{F7101213-BF46-4FD5-9C2C-E1DDF6F4C64B}" destId="{98493B2B-A905-429A-BAEF-6EBFD0668D83}" srcOrd="0" destOrd="0" presId="urn:microsoft.com/office/officeart/2005/8/layout/hList1"/>
    <dgm:cxn modelId="{676471E7-366C-6549-8984-80C7582BDB09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E21014D-4F77-D142-937B-258D1F00EE4D}" type="presOf" srcId="{C5E6BC8D-1A4E-42C8-8E2C-7EC17FC2E1D1}" destId="{98493B2B-A905-429A-BAEF-6EBFD0668D83}" srcOrd="0" destOrd="0" presId="urn:microsoft.com/office/officeart/2005/8/layout/hList1"/>
    <dgm:cxn modelId="{7314EC5E-FF3D-D049-ACC6-85DE3BBDC472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E96FD1C6-DAD9-AE49-976D-24F134C87373}" type="presOf" srcId="{09E2EDBB-FB3E-4B60-875C-23AF617F3985}" destId="{875AD089-2E66-469E-88C2-DFFE8330212E}" srcOrd="0" destOrd="0" presId="urn:microsoft.com/office/officeart/2005/8/layout/hList1"/>
    <dgm:cxn modelId="{E2812F0C-A912-9F4F-B26F-747855EA09BB}" type="presParOf" srcId="{D87BED67-81A6-4D17-8D17-E76427E1E33B}" destId="{F7101213-BF46-4FD5-9C2C-E1DDF6F4C64B}" srcOrd="0" destOrd="0" presId="urn:microsoft.com/office/officeart/2005/8/layout/hList1"/>
    <dgm:cxn modelId="{EFDF21F2-1A10-C541-AD0C-A79AC51D4D13}" type="presParOf" srcId="{F7101213-BF46-4FD5-9C2C-E1DDF6F4C64B}" destId="{98493B2B-A905-429A-BAEF-6EBFD0668D83}" srcOrd="0" destOrd="0" presId="urn:microsoft.com/office/officeart/2005/8/layout/hList1"/>
    <dgm:cxn modelId="{B9BD5F6F-8BC6-2D45-ABC1-D6411091B8F3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 custT="1"/>
      <dgm:spPr/>
      <dgm:t>
        <a:bodyPr/>
        <a:lstStyle/>
        <a:p>
          <a:pPr algn="ctr" defTabSz="914400">
            <a:buNone/>
          </a:pPr>
          <a:r>
            <a:rPr lang="fr-FR" sz="4800" noProof="1"/>
            <a:t>Initial states, in 2 steps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ScaleX="99939" custScaleY="100000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ScaleY="127855" custLinFactNeighborY="0">
        <dgm:presLayoutVars>
          <dgm:bulletEnabled val="1"/>
        </dgm:presLayoutVars>
      </dgm:prSet>
      <dgm:spPr/>
    </dgm:pt>
  </dgm:ptLst>
  <dgm:cxnLst>
    <dgm:cxn modelId="{9F772C18-4249-424A-B4CC-2B276FCD98A1}" type="presOf" srcId="{C032F1C4-CE23-4B17-8F24-BE6AC62B5DD2}" destId="{D87BED67-81A6-4D17-8D17-E76427E1E33B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5915CCD6-3F38-A448-A59E-3CD2D3C3D936}" type="presOf" srcId="{09E2EDBB-FB3E-4B60-875C-23AF617F3985}" destId="{875AD089-2E66-469E-88C2-DFFE8330212E}" srcOrd="0" destOrd="0" presId="urn:microsoft.com/office/officeart/2005/8/layout/hList1"/>
    <dgm:cxn modelId="{4BC27DE8-4B10-C746-8D58-3C36EAE727BD}" type="presOf" srcId="{C5E6BC8D-1A4E-42C8-8E2C-7EC17FC2E1D1}" destId="{98493B2B-A905-429A-BAEF-6EBFD0668D83}" srcOrd="0" destOrd="0" presId="urn:microsoft.com/office/officeart/2005/8/layout/hList1"/>
    <dgm:cxn modelId="{EBA065D5-3B42-8E40-B2FD-E2039DC08263}" type="presParOf" srcId="{D87BED67-81A6-4D17-8D17-E76427E1E33B}" destId="{F7101213-BF46-4FD5-9C2C-E1DDF6F4C64B}" srcOrd="0" destOrd="0" presId="urn:microsoft.com/office/officeart/2005/8/layout/hList1"/>
    <dgm:cxn modelId="{25954F60-5812-4943-9F04-4F1966C327F8}" type="presParOf" srcId="{F7101213-BF46-4FD5-9C2C-E1DDF6F4C64B}" destId="{98493B2B-A905-429A-BAEF-6EBFD0668D83}" srcOrd="0" destOrd="0" presId="urn:microsoft.com/office/officeart/2005/8/layout/hList1"/>
    <dgm:cxn modelId="{EE63E178-8D35-C04D-8332-6B5BE40AE3A6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7BD0A359-DE3D-F742-8317-B35C59EE3F40}" type="presOf" srcId="{75151AD3-56D0-4892-9CC3-0245E0F61F03}" destId="{BD651282-0938-422C-9E95-11E748D01F8C}" srcOrd="0" destOrd="0" presId="urn:microsoft.com/office/officeart/2005/8/layout/hList1"/>
    <dgm:cxn modelId="{6BDA6877-B2C5-8D44-A662-CF7F4EF08F06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4CE7F1BF-0162-A346-9235-D9E98F3A2C4E}" type="presOf" srcId="{C032F1C4-CE23-4B17-8F24-BE6AC62B5DD2}" destId="{D87BED67-81A6-4D17-8D17-E76427E1E33B}" srcOrd="0" destOrd="0" presId="urn:microsoft.com/office/officeart/2005/8/layout/hList1"/>
    <dgm:cxn modelId="{29E4CBC0-5FFB-F343-ADD3-B9C918E01581}" type="presOf" srcId="{C5E6BC8D-1A4E-42C8-8E2C-7EC17FC2E1D1}" destId="{98493B2B-A905-429A-BAEF-6EBFD0668D83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BEB7B0F3-7C15-324C-8762-0CCBF18B3456}" type="presOf" srcId="{09E2EDBB-FB3E-4B60-875C-23AF617F3985}" destId="{875AD089-2E66-469E-88C2-DFFE8330212E}" srcOrd="0" destOrd="0" presId="urn:microsoft.com/office/officeart/2005/8/layout/hList1"/>
    <dgm:cxn modelId="{EE612F24-2115-6F40-BCCA-DD7763EC646C}" type="presParOf" srcId="{D87BED67-81A6-4D17-8D17-E76427E1E33B}" destId="{3B4AE95A-9591-421D-A73D-8C752F096023}" srcOrd="0" destOrd="0" presId="urn:microsoft.com/office/officeart/2005/8/layout/hList1"/>
    <dgm:cxn modelId="{D255CDA3-1712-184F-B551-DAA257D6F4FE}" type="presParOf" srcId="{3B4AE95A-9591-421D-A73D-8C752F096023}" destId="{BD651282-0938-422C-9E95-11E748D01F8C}" srcOrd="0" destOrd="0" presId="urn:microsoft.com/office/officeart/2005/8/layout/hList1"/>
    <dgm:cxn modelId="{B01BDE23-173A-F74F-9A2D-8C04ECA38A31}" type="presParOf" srcId="{3B4AE95A-9591-421D-A73D-8C752F096023}" destId="{9B31B566-F93C-4932-9C27-2AC260B106B4}" srcOrd="1" destOrd="0" presId="urn:microsoft.com/office/officeart/2005/8/layout/hList1"/>
    <dgm:cxn modelId="{9B1438A6-7504-8347-98AB-903EF7105033}" type="presParOf" srcId="{D87BED67-81A6-4D17-8D17-E76427E1E33B}" destId="{B63729D6-F3DB-48E7-93F1-D6F50BEF5888}" srcOrd="1" destOrd="0" presId="urn:microsoft.com/office/officeart/2005/8/layout/hList1"/>
    <dgm:cxn modelId="{38EB1AEB-0537-8E46-847D-056CBECF5EE6}" type="presParOf" srcId="{D87BED67-81A6-4D17-8D17-E76427E1E33B}" destId="{0AC10AB8-426B-354E-8BE7-976C3E2AE683}" srcOrd="2" destOrd="0" presId="urn:microsoft.com/office/officeart/2005/8/layout/hList1"/>
    <dgm:cxn modelId="{9A37EFEF-9556-7B4D-99A2-BBF74E035BBF}" type="presParOf" srcId="{0AC10AB8-426B-354E-8BE7-976C3E2AE683}" destId="{09C1D158-42D9-134E-905A-CF78B935D29C}" srcOrd="0" destOrd="0" presId="urn:microsoft.com/office/officeart/2005/8/layout/hList1"/>
    <dgm:cxn modelId="{352C2CF9-708D-EC40-ACE8-A12813C9FCC7}" type="presParOf" srcId="{0AC10AB8-426B-354E-8BE7-976C3E2AE683}" destId="{E1FF6F32-8F18-C84F-8DDF-AC0D213F72EB}" srcOrd="1" destOrd="0" presId="urn:microsoft.com/office/officeart/2005/8/layout/hList1"/>
    <dgm:cxn modelId="{1474073D-7B0A-524C-B2EA-EB07571E005A}" type="presParOf" srcId="{D87BED67-81A6-4D17-8D17-E76427E1E33B}" destId="{24C78CD9-B7CF-504F-8E2B-1CD943C2DAA0}" srcOrd="3" destOrd="0" presId="urn:microsoft.com/office/officeart/2005/8/layout/hList1"/>
    <dgm:cxn modelId="{17C56A6F-64C1-1542-971A-8ADA3BE901F3}" type="presParOf" srcId="{D87BED67-81A6-4D17-8D17-E76427E1E33B}" destId="{F7101213-BF46-4FD5-9C2C-E1DDF6F4C64B}" srcOrd="4" destOrd="0" presId="urn:microsoft.com/office/officeart/2005/8/layout/hList1"/>
    <dgm:cxn modelId="{552C923E-EF9D-A14E-842F-A71E6D61ECFA}" type="presParOf" srcId="{F7101213-BF46-4FD5-9C2C-E1DDF6F4C64B}" destId="{98493B2B-A905-429A-BAEF-6EBFD0668D83}" srcOrd="0" destOrd="0" presId="urn:microsoft.com/office/officeart/2005/8/layout/hList1"/>
    <dgm:cxn modelId="{AE149B9F-036F-BE4E-A0E5-DBF0CE1130E7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6F5F471A-6DF6-9A4A-9394-2A5A910BAADE}" type="presOf" srcId="{C032F1C4-CE23-4B17-8F24-BE6AC62B5DD2}" destId="{D87BED67-81A6-4D17-8D17-E76427E1E33B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3FD9116B-3A2A-664D-BEE4-72BCEC9E0169}" type="presOf" srcId="{C5E6BC8D-1A4E-42C8-8E2C-7EC17FC2E1D1}" destId="{98493B2B-A905-429A-BAEF-6EBFD0668D83}" srcOrd="0" destOrd="0" presId="urn:microsoft.com/office/officeart/2005/8/layout/hList1"/>
    <dgm:cxn modelId="{648A0479-BC5E-584B-98CA-FF32FFF8B0F2}" type="presOf" srcId="{75151AD3-56D0-4892-9CC3-0245E0F61F03}" destId="{BD651282-0938-422C-9E95-11E748D01F8C}" srcOrd="0" destOrd="0" presId="urn:microsoft.com/office/officeart/2005/8/layout/hList1"/>
    <dgm:cxn modelId="{C21FC281-D13F-F94A-BA30-64626088A910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20B082F5-13CE-F445-963A-FB40DBF8AA56}" type="presOf" srcId="{09E2EDBB-FB3E-4B60-875C-23AF617F3985}" destId="{875AD089-2E66-469E-88C2-DFFE8330212E}" srcOrd="0" destOrd="0" presId="urn:microsoft.com/office/officeart/2005/8/layout/hList1"/>
    <dgm:cxn modelId="{4BD41292-1438-614A-AF9E-928ADC6012CA}" type="presParOf" srcId="{D87BED67-81A6-4D17-8D17-E76427E1E33B}" destId="{3B4AE95A-9591-421D-A73D-8C752F096023}" srcOrd="0" destOrd="0" presId="urn:microsoft.com/office/officeart/2005/8/layout/hList1"/>
    <dgm:cxn modelId="{A1779917-1A40-A94C-A458-AC8290ACCC6A}" type="presParOf" srcId="{3B4AE95A-9591-421D-A73D-8C752F096023}" destId="{BD651282-0938-422C-9E95-11E748D01F8C}" srcOrd="0" destOrd="0" presId="urn:microsoft.com/office/officeart/2005/8/layout/hList1"/>
    <dgm:cxn modelId="{A411C602-5F68-D24F-800F-100A373A1DD2}" type="presParOf" srcId="{3B4AE95A-9591-421D-A73D-8C752F096023}" destId="{9B31B566-F93C-4932-9C27-2AC260B106B4}" srcOrd="1" destOrd="0" presId="urn:microsoft.com/office/officeart/2005/8/layout/hList1"/>
    <dgm:cxn modelId="{D03400DD-1308-2C43-B270-F6D98A01B1C4}" type="presParOf" srcId="{D87BED67-81A6-4D17-8D17-E76427E1E33B}" destId="{B63729D6-F3DB-48E7-93F1-D6F50BEF5888}" srcOrd="1" destOrd="0" presId="urn:microsoft.com/office/officeart/2005/8/layout/hList1"/>
    <dgm:cxn modelId="{F8C1B76D-7960-E848-B3BD-E333C47E13BC}" type="presParOf" srcId="{D87BED67-81A6-4D17-8D17-E76427E1E33B}" destId="{0AC10AB8-426B-354E-8BE7-976C3E2AE683}" srcOrd="2" destOrd="0" presId="urn:microsoft.com/office/officeart/2005/8/layout/hList1"/>
    <dgm:cxn modelId="{FAF09E53-06D8-044B-9925-7A99DC0698D1}" type="presParOf" srcId="{0AC10AB8-426B-354E-8BE7-976C3E2AE683}" destId="{09C1D158-42D9-134E-905A-CF78B935D29C}" srcOrd="0" destOrd="0" presId="urn:microsoft.com/office/officeart/2005/8/layout/hList1"/>
    <dgm:cxn modelId="{2AD9EC95-9E19-F04F-A904-FB26C8D9A387}" type="presParOf" srcId="{0AC10AB8-426B-354E-8BE7-976C3E2AE683}" destId="{E1FF6F32-8F18-C84F-8DDF-AC0D213F72EB}" srcOrd="1" destOrd="0" presId="urn:microsoft.com/office/officeart/2005/8/layout/hList1"/>
    <dgm:cxn modelId="{AD001BC1-87F0-574E-A749-B4F4D41461F7}" type="presParOf" srcId="{D87BED67-81A6-4D17-8D17-E76427E1E33B}" destId="{24C78CD9-B7CF-504F-8E2B-1CD943C2DAA0}" srcOrd="3" destOrd="0" presId="urn:microsoft.com/office/officeart/2005/8/layout/hList1"/>
    <dgm:cxn modelId="{91453A0D-FD6D-B642-933A-9C775CD3BAAE}" type="presParOf" srcId="{D87BED67-81A6-4D17-8D17-E76427E1E33B}" destId="{F7101213-BF46-4FD5-9C2C-E1DDF6F4C64B}" srcOrd="4" destOrd="0" presId="urn:microsoft.com/office/officeart/2005/8/layout/hList1"/>
    <dgm:cxn modelId="{E10DDD05-CE4A-FF4E-99F0-FBE909AEE9F4}" type="presParOf" srcId="{F7101213-BF46-4FD5-9C2C-E1DDF6F4C64B}" destId="{98493B2B-A905-429A-BAEF-6EBFD0668D83}" srcOrd="0" destOrd="0" presId="urn:microsoft.com/office/officeart/2005/8/layout/hList1"/>
    <dgm:cxn modelId="{B4A2859C-6EC5-9241-92A8-C87F224D502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466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-914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BB8E922-D012-C742-9C0A-90ADEFBF323A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4101714E-80C8-F744-BCE5-D88F348508AA}" type="presOf" srcId="{C5E6BC8D-1A4E-42C8-8E2C-7EC17FC2E1D1}" destId="{98493B2B-A905-429A-BAEF-6EBFD0668D83}" srcOrd="0" destOrd="0" presId="urn:microsoft.com/office/officeart/2005/8/layout/hList1"/>
    <dgm:cxn modelId="{B9327B5B-5730-884F-BCBC-62D787E9D943}" type="presOf" srcId="{09E2EDBB-FB3E-4B60-875C-23AF617F3985}" destId="{875AD089-2E66-469E-88C2-DFFE8330212E}" srcOrd="0" destOrd="0" presId="urn:microsoft.com/office/officeart/2005/8/layout/hList1"/>
    <dgm:cxn modelId="{8F01BF6B-075B-B64E-BBD6-BA8212DBAD1F}" type="presOf" srcId="{C032F1C4-CE23-4B17-8F24-BE6AC62B5DD2}" destId="{D87BED67-81A6-4D17-8D17-E76427E1E33B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5A3235E1-F876-294E-B836-4FBE31FE02D2}" type="presOf" srcId="{C923180A-1F5E-4EDF-B1B4-BF296491DA39}" destId="{09C1D158-42D9-134E-905A-CF78B935D29C}" srcOrd="0" destOrd="0" presId="urn:microsoft.com/office/officeart/2005/8/layout/hList1"/>
    <dgm:cxn modelId="{F4EC5AD8-FBFB-5940-A528-73BEA41F2ABF}" type="presParOf" srcId="{D87BED67-81A6-4D17-8D17-E76427E1E33B}" destId="{3B4AE95A-9591-421D-A73D-8C752F096023}" srcOrd="0" destOrd="0" presId="urn:microsoft.com/office/officeart/2005/8/layout/hList1"/>
    <dgm:cxn modelId="{0F6BB9FE-4F00-1140-B04E-81DAC78489C5}" type="presParOf" srcId="{3B4AE95A-9591-421D-A73D-8C752F096023}" destId="{BD651282-0938-422C-9E95-11E748D01F8C}" srcOrd="0" destOrd="0" presId="urn:microsoft.com/office/officeart/2005/8/layout/hList1"/>
    <dgm:cxn modelId="{CB1A1B3B-115A-C64E-91A2-A9FA0100D6D4}" type="presParOf" srcId="{3B4AE95A-9591-421D-A73D-8C752F096023}" destId="{9B31B566-F93C-4932-9C27-2AC260B106B4}" srcOrd="1" destOrd="0" presId="urn:microsoft.com/office/officeart/2005/8/layout/hList1"/>
    <dgm:cxn modelId="{9FF0A0B2-6837-0A45-97FE-7029B4DB5E52}" type="presParOf" srcId="{D87BED67-81A6-4D17-8D17-E76427E1E33B}" destId="{B63729D6-F3DB-48E7-93F1-D6F50BEF5888}" srcOrd="1" destOrd="0" presId="urn:microsoft.com/office/officeart/2005/8/layout/hList1"/>
    <dgm:cxn modelId="{FD642FC6-7CEF-AA42-9F35-009F368CBBBB}" type="presParOf" srcId="{D87BED67-81A6-4D17-8D17-E76427E1E33B}" destId="{0AC10AB8-426B-354E-8BE7-976C3E2AE683}" srcOrd="2" destOrd="0" presId="urn:microsoft.com/office/officeart/2005/8/layout/hList1"/>
    <dgm:cxn modelId="{F5193133-0190-8245-978F-DF2A4C1D5F5A}" type="presParOf" srcId="{0AC10AB8-426B-354E-8BE7-976C3E2AE683}" destId="{09C1D158-42D9-134E-905A-CF78B935D29C}" srcOrd="0" destOrd="0" presId="urn:microsoft.com/office/officeart/2005/8/layout/hList1"/>
    <dgm:cxn modelId="{20DD837D-82DD-3A44-819E-A8226D830690}" type="presParOf" srcId="{0AC10AB8-426B-354E-8BE7-976C3E2AE683}" destId="{E1FF6F32-8F18-C84F-8DDF-AC0D213F72EB}" srcOrd="1" destOrd="0" presId="urn:microsoft.com/office/officeart/2005/8/layout/hList1"/>
    <dgm:cxn modelId="{F9CF57AB-F25F-174B-837A-7F8E41FE6F24}" type="presParOf" srcId="{D87BED67-81A6-4D17-8D17-E76427E1E33B}" destId="{24C78CD9-B7CF-504F-8E2B-1CD943C2DAA0}" srcOrd="3" destOrd="0" presId="urn:microsoft.com/office/officeart/2005/8/layout/hList1"/>
    <dgm:cxn modelId="{29F6261F-21EA-DC49-B9AC-5F3B595F28EE}" type="presParOf" srcId="{D87BED67-81A6-4D17-8D17-E76427E1E33B}" destId="{F7101213-BF46-4FD5-9C2C-E1DDF6F4C64B}" srcOrd="4" destOrd="0" presId="urn:microsoft.com/office/officeart/2005/8/layout/hList1"/>
    <dgm:cxn modelId="{E7CB19A9-CD74-9549-81FA-3B8CC769258F}" type="presParOf" srcId="{F7101213-BF46-4FD5-9C2C-E1DDF6F4C64B}" destId="{98493B2B-A905-429A-BAEF-6EBFD0668D83}" srcOrd="0" destOrd="0" presId="urn:microsoft.com/office/officeart/2005/8/layout/hList1"/>
    <dgm:cxn modelId="{B55B35B7-D1D3-7D45-8CAB-DC3E2D20B336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C15A5127-D83E-0E48-A04F-FD31BFC97DE9}" type="presOf" srcId="{75151AD3-56D0-4892-9CC3-0245E0F61F03}" destId="{BD651282-0938-422C-9E95-11E748D01F8C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EFE41755-B949-D74F-8472-E29D7729629D}" type="presOf" srcId="{09E2EDBB-FB3E-4B60-875C-23AF617F3985}" destId="{875AD089-2E66-469E-88C2-DFFE8330212E}" srcOrd="0" destOrd="0" presId="urn:microsoft.com/office/officeart/2005/8/layout/hList1"/>
    <dgm:cxn modelId="{1ACD7973-0FF1-E344-8FA8-E0FE570CF416}" type="presOf" srcId="{C5E6BC8D-1A4E-42C8-8E2C-7EC17FC2E1D1}" destId="{98493B2B-A905-429A-BAEF-6EBFD0668D83}" srcOrd="0" destOrd="0" presId="urn:microsoft.com/office/officeart/2005/8/layout/hList1"/>
    <dgm:cxn modelId="{821B1E7C-AD7B-6A4D-B3A0-7B3F337D5838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AF68BD96-F2A1-CD4B-9A47-D11FBC5DBB38}" type="presOf" srcId="{C032F1C4-CE23-4B17-8F24-BE6AC62B5DD2}" destId="{D87BED67-81A6-4D17-8D17-E76427E1E33B}" srcOrd="0" destOrd="0" presId="urn:microsoft.com/office/officeart/2005/8/layout/hList1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E46B53DD-10AE-584C-889F-68351782C79E}" type="presParOf" srcId="{D87BED67-81A6-4D17-8D17-E76427E1E33B}" destId="{3B4AE95A-9591-421D-A73D-8C752F096023}" srcOrd="0" destOrd="0" presId="urn:microsoft.com/office/officeart/2005/8/layout/hList1"/>
    <dgm:cxn modelId="{ADC44DDA-CAE3-2044-AA05-5D8A88224E5A}" type="presParOf" srcId="{3B4AE95A-9591-421D-A73D-8C752F096023}" destId="{BD651282-0938-422C-9E95-11E748D01F8C}" srcOrd="0" destOrd="0" presId="urn:microsoft.com/office/officeart/2005/8/layout/hList1"/>
    <dgm:cxn modelId="{FB6612B0-2C94-874D-9F1A-A735A20E7144}" type="presParOf" srcId="{3B4AE95A-9591-421D-A73D-8C752F096023}" destId="{9B31B566-F93C-4932-9C27-2AC260B106B4}" srcOrd="1" destOrd="0" presId="urn:microsoft.com/office/officeart/2005/8/layout/hList1"/>
    <dgm:cxn modelId="{CBB20A0D-F14F-B346-A1FA-EE9584A84536}" type="presParOf" srcId="{D87BED67-81A6-4D17-8D17-E76427E1E33B}" destId="{B63729D6-F3DB-48E7-93F1-D6F50BEF5888}" srcOrd="1" destOrd="0" presId="urn:microsoft.com/office/officeart/2005/8/layout/hList1"/>
    <dgm:cxn modelId="{63198F09-9D5D-CA4B-A28A-4A1A1D943C99}" type="presParOf" srcId="{D87BED67-81A6-4D17-8D17-E76427E1E33B}" destId="{0AC10AB8-426B-354E-8BE7-976C3E2AE683}" srcOrd="2" destOrd="0" presId="urn:microsoft.com/office/officeart/2005/8/layout/hList1"/>
    <dgm:cxn modelId="{6ADB99CF-9E21-DE46-83F1-C15BDE9C001B}" type="presParOf" srcId="{0AC10AB8-426B-354E-8BE7-976C3E2AE683}" destId="{09C1D158-42D9-134E-905A-CF78B935D29C}" srcOrd="0" destOrd="0" presId="urn:microsoft.com/office/officeart/2005/8/layout/hList1"/>
    <dgm:cxn modelId="{EDE36395-51F1-ED4F-A4AF-D74FBCB8EC01}" type="presParOf" srcId="{0AC10AB8-426B-354E-8BE7-976C3E2AE683}" destId="{E1FF6F32-8F18-C84F-8DDF-AC0D213F72EB}" srcOrd="1" destOrd="0" presId="urn:microsoft.com/office/officeart/2005/8/layout/hList1"/>
    <dgm:cxn modelId="{E20C28C0-3626-534E-9621-D7DA07EED257}" type="presParOf" srcId="{D87BED67-81A6-4D17-8D17-E76427E1E33B}" destId="{24C78CD9-B7CF-504F-8E2B-1CD943C2DAA0}" srcOrd="3" destOrd="0" presId="urn:microsoft.com/office/officeart/2005/8/layout/hList1"/>
    <dgm:cxn modelId="{28053401-D8F4-B44B-8910-5FCE380CBCFD}" type="presParOf" srcId="{D87BED67-81A6-4D17-8D17-E76427E1E33B}" destId="{F7101213-BF46-4FD5-9C2C-E1DDF6F4C64B}" srcOrd="4" destOrd="0" presId="urn:microsoft.com/office/officeart/2005/8/layout/hList1"/>
    <dgm:cxn modelId="{42853CEF-E23F-5140-9838-96EA490792E9}" type="presParOf" srcId="{F7101213-BF46-4FD5-9C2C-E1DDF6F4C64B}" destId="{98493B2B-A905-429A-BAEF-6EBFD0668D83}" srcOrd="0" destOrd="0" presId="urn:microsoft.com/office/officeart/2005/8/layout/hList1"/>
    <dgm:cxn modelId="{52DA0152-1DE7-FC44-8D45-4CCCC98C961B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151AD3-56D0-4892-9CC3-0245E0F61F03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Initial states</a:t>
          </a:r>
        </a:p>
      </dgm:t>
    </dgm:pt>
    <dgm:pt modelId="{251E6184-4BAA-4DDB-A10B-FABA4B4EC6AC}" type="parTrans" cxnId="{B3DE65D2-24BB-4268-AA0A-53ADA4D0C0D3}">
      <dgm:prSet/>
      <dgm:spPr/>
      <dgm:t>
        <a:bodyPr/>
        <a:lstStyle/>
        <a:p>
          <a:endParaRPr lang="en-US"/>
        </a:p>
      </dgm:t>
    </dgm:pt>
    <dgm:pt modelId="{8D6B5241-E3C8-447A-AED6-C9C8EC5B134E}" type="sibTrans" cxnId="{B3DE65D2-24BB-4268-AA0A-53ADA4D0C0D3}">
      <dgm:prSet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C923180A-1F5E-4EDF-B1B4-BF296491DA39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State process</a:t>
          </a:r>
        </a:p>
      </dgm:t>
    </dgm:pt>
    <dgm:pt modelId="{64CF54F0-ABE1-4118-8E0E-503764491476}" type="parTrans" cxnId="{BCE5DB3A-467D-498D-996F-34F511A90A5C}">
      <dgm:prSet/>
      <dgm:spPr/>
      <dgm:t>
        <a:bodyPr/>
        <a:lstStyle/>
        <a:p>
          <a:endParaRPr lang="en-US"/>
        </a:p>
      </dgm:t>
    </dgm:pt>
    <dgm:pt modelId="{EAFD4255-150B-483D-854A-FCFF3E1C3818}" type="sibTrans" cxnId="{BCE5DB3A-467D-498D-996F-34F511A90A5C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3B4AE95A-9591-421D-A73D-8C752F096023}" type="pres">
      <dgm:prSet presAssocID="{75151AD3-56D0-4892-9CC3-0245E0F61F03}" presName="composite" presStyleCnt="0"/>
      <dgm:spPr/>
    </dgm:pt>
    <dgm:pt modelId="{BD651282-0938-422C-9E95-11E748D01F8C}" type="pres">
      <dgm:prSet presAssocID="{75151AD3-56D0-4892-9CC3-0245E0F61F03}" presName="parTx" presStyleLbl="alignNode1" presStyleIdx="0" presStyleCnt="3" custLinFactNeighborX="-103" custLinFactNeighborY="1237">
        <dgm:presLayoutVars>
          <dgm:chMax val="0"/>
          <dgm:chPref val="0"/>
          <dgm:bulletEnabled val="1"/>
        </dgm:presLayoutVars>
      </dgm:prSet>
      <dgm:spPr/>
    </dgm:pt>
    <dgm:pt modelId="{9B31B566-F93C-4932-9C27-2AC260B106B4}" type="pres">
      <dgm:prSet presAssocID="{75151AD3-56D0-4892-9CC3-0245E0F61F03}" presName="desTx" presStyleLbl="alignAccFollowNode1" presStyleIdx="0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B63729D6-F3DB-48E7-93F1-D6F50BEF5888}" type="pres">
      <dgm:prSet presAssocID="{8D6B5241-E3C8-447A-AED6-C9C8EC5B134E}" presName="space" presStyleCnt="0"/>
      <dgm:spPr/>
    </dgm:pt>
    <dgm:pt modelId="{0AC10AB8-426B-354E-8BE7-976C3E2AE683}" type="pres">
      <dgm:prSet presAssocID="{C923180A-1F5E-4EDF-B1B4-BF296491DA39}" presName="composite" presStyleCnt="0"/>
      <dgm:spPr/>
    </dgm:pt>
    <dgm:pt modelId="{09C1D158-42D9-134E-905A-CF78B935D29C}" type="pres">
      <dgm:prSet presAssocID="{C923180A-1F5E-4EDF-B1B4-BF296491DA39}" presName="parTx" presStyleLbl="alignNode1" presStyleIdx="1" presStyleCnt="3" custLinFactNeighborY="323">
        <dgm:presLayoutVars>
          <dgm:chMax val="0"/>
          <dgm:chPref val="0"/>
          <dgm:bulletEnabled val="1"/>
        </dgm:presLayoutVars>
      </dgm:prSet>
      <dgm:spPr/>
    </dgm:pt>
    <dgm:pt modelId="{E1FF6F32-8F18-C84F-8DDF-AC0D213F72EB}" type="pres">
      <dgm:prSet presAssocID="{C923180A-1F5E-4EDF-B1B4-BF296491DA39}" presName="desTx" presStyleLbl="alignAccFollowNode1" presStyleIdx="1" presStyleCnt="3" custLinFactNeighborY="0">
        <dgm:presLayoutVars>
          <dgm:bulletEnabled val="1"/>
        </dgm:presLayoutVars>
      </dgm:prSet>
      <dgm:spPr>
        <a:solidFill>
          <a:schemeClr val="tx1"/>
        </a:solidFill>
      </dgm:spPr>
    </dgm:pt>
    <dgm:pt modelId="{24C78CD9-B7CF-504F-8E2B-1CD943C2DAA0}" type="pres">
      <dgm:prSet presAssocID="{EAFD4255-150B-483D-854A-FCFF3E1C3818}" presName="space" presStyleCnt="0"/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2" presStyleCnt="3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2" presStyleCnt="3" custLinFactNeighborY="0">
        <dgm:presLayoutVars>
          <dgm:bulletEnabled val="1"/>
        </dgm:presLayoutVars>
      </dgm:prSet>
      <dgm:spPr/>
    </dgm:pt>
  </dgm:ptLst>
  <dgm:cxnLst>
    <dgm:cxn modelId="{A577CB0A-5A8D-8640-A1E9-3DB3481A2699}" type="presOf" srcId="{C5E6BC8D-1A4E-42C8-8E2C-7EC17FC2E1D1}" destId="{98493B2B-A905-429A-BAEF-6EBFD0668D83}" srcOrd="0" destOrd="0" presId="urn:microsoft.com/office/officeart/2005/8/layout/hList1"/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CE5DB3A-467D-498D-996F-34F511A90A5C}" srcId="{C032F1C4-CE23-4B17-8F24-BE6AC62B5DD2}" destId="{C923180A-1F5E-4EDF-B1B4-BF296491DA39}" srcOrd="1" destOrd="0" parTransId="{64CF54F0-ABE1-4118-8E0E-503764491476}" sibTransId="{EAFD4255-150B-483D-854A-FCFF3E1C3818}"/>
    <dgm:cxn modelId="{8F10C27B-505F-444B-AB74-9815B06F3DA5}" type="presOf" srcId="{C923180A-1F5E-4EDF-B1B4-BF296491DA39}" destId="{09C1D158-42D9-134E-905A-CF78B935D29C}" srcOrd="0" destOrd="0" presId="urn:microsoft.com/office/officeart/2005/8/layout/hList1"/>
    <dgm:cxn modelId="{B8151A82-97B0-4A6B-96BC-6914694D949A}" srcId="{C032F1C4-CE23-4B17-8F24-BE6AC62B5DD2}" destId="{C5E6BC8D-1A4E-42C8-8E2C-7EC17FC2E1D1}" srcOrd="2" destOrd="0" parTransId="{D540C9D5-0D0F-4ED0-A8C6-5122EF89E0B8}" sibTransId="{3984F889-9155-4B34-8DCE-A8EECAF129A9}"/>
    <dgm:cxn modelId="{B3DE65D2-24BB-4268-AA0A-53ADA4D0C0D3}" srcId="{C032F1C4-CE23-4B17-8F24-BE6AC62B5DD2}" destId="{75151AD3-56D0-4892-9CC3-0245E0F61F03}" srcOrd="0" destOrd="0" parTransId="{251E6184-4BAA-4DDB-A10B-FABA4B4EC6AC}" sibTransId="{8D6B5241-E3C8-447A-AED6-C9C8EC5B134E}"/>
    <dgm:cxn modelId="{98D2F7F7-6FC1-C648-A01D-C28828EA5EC0}" type="presOf" srcId="{09E2EDBB-FB3E-4B60-875C-23AF617F3985}" destId="{875AD089-2E66-469E-88C2-DFFE8330212E}" srcOrd="0" destOrd="0" presId="urn:microsoft.com/office/officeart/2005/8/layout/hList1"/>
    <dgm:cxn modelId="{BBF828FA-2AAC-8149-AC8E-DF7457A450C5}" type="presOf" srcId="{75151AD3-56D0-4892-9CC3-0245E0F61F03}" destId="{BD651282-0938-422C-9E95-11E748D01F8C}" srcOrd="0" destOrd="0" presId="urn:microsoft.com/office/officeart/2005/8/layout/hList1"/>
    <dgm:cxn modelId="{5DA719FC-927E-7545-99A4-9D5A0924046B}" type="presOf" srcId="{C032F1C4-CE23-4B17-8F24-BE6AC62B5DD2}" destId="{D87BED67-81A6-4D17-8D17-E76427E1E33B}" srcOrd="0" destOrd="0" presId="urn:microsoft.com/office/officeart/2005/8/layout/hList1"/>
    <dgm:cxn modelId="{CA812BFC-C024-7C4C-BCED-D8CDB8EB919A}" type="presParOf" srcId="{D87BED67-81A6-4D17-8D17-E76427E1E33B}" destId="{3B4AE95A-9591-421D-A73D-8C752F096023}" srcOrd="0" destOrd="0" presId="urn:microsoft.com/office/officeart/2005/8/layout/hList1"/>
    <dgm:cxn modelId="{B384484C-0188-F64E-9EC8-8CC63915F8B4}" type="presParOf" srcId="{3B4AE95A-9591-421D-A73D-8C752F096023}" destId="{BD651282-0938-422C-9E95-11E748D01F8C}" srcOrd="0" destOrd="0" presId="urn:microsoft.com/office/officeart/2005/8/layout/hList1"/>
    <dgm:cxn modelId="{FD7AD41E-52BC-3A41-9F96-6644C071D535}" type="presParOf" srcId="{3B4AE95A-9591-421D-A73D-8C752F096023}" destId="{9B31B566-F93C-4932-9C27-2AC260B106B4}" srcOrd="1" destOrd="0" presId="urn:microsoft.com/office/officeart/2005/8/layout/hList1"/>
    <dgm:cxn modelId="{23300C94-5815-D045-B700-8F9907C956EA}" type="presParOf" srcId="{D87BED67-81A6-4D17-8D17-E76427E1E33B}" destId="{B63729D6-F3DB-48E7-93F1-D6F50BEF5888}" srcOrd="1" destOrd="0" presId="urn:microsoft.com/office/officeart/2005/8/layout/hList1"/>
    <dgm:cxn modelId="{4E7AE012-428E-7340-A02A-A74A7661E06B}" type="presParOf" srcId="{D87BED67-81A6-4D17-8D17-E76427E1E33B}" destId="{0AC10AB8-426B-354E-8BE7-976C3E2AE683}" srcOrd="2" destOrd="0" presId="urn:microsoft.com/office/officeart/2005/8/layout/hList1"/>
    <dgm:cxn modelId="{CEE50AF0-3A86-7140-BD87-E5A24434FCEF}" type="presParOf" srcId="{0AC10AB8-426B-354E-8BE7-976C3E2AE683}" destId="{09C1D158-42D9-134E-905A-CF78B935D29C}" srcOrd="0" destOrd="0" presId="urn:microsoft.com/office/officeart/2005/8/layout/hList1"/>
    <dgm:cxn modelId="{C90F3B5D-6417-3944-91AE-5ECE1B21F956}" type="presParOf" srcId="{0AC10AB8-426B-354E-8BE7-976C3E2AE683}" destId="{E1FF6F32-8F18-C84F-8DDF-AC0D213F72EB}" srcOrd="1" destOrd="0" presId="urn:microsoft.com/office/officeart/2005/8/layout/hList1"/>
    <dgm:cxn modelId="{DB93DBCC-CDC7-2147-B8F3-FF6EBE7D1B14}" type="presParOf" srcId="{D87BED67-81A6-4D17-8D17-E76427E1E33B}" destId="{24C78CD9-B7CF-504F-8E2B-1CD943C2DAA0}" srcOrd="3" destOrd="0" presId="urn:microsoft.com/office/officeart/2005/8/layout/hList1"/>
    <dgm:cxn modelId="{F1928082-AE1E-4D42-B0BA-4619AD13C6E2}" type="presParOf" srcId="{D87BED67-81A6-4D17-8D17-E76427E1E33B}" destId="{F7101213-BF46-4FD5-9C2C-E1DDF6F4C64B}" srcOrd="4" destOrd="0" presId="urn:microsoft.com/office/officeart/2005/8/layout/hList1"/>
    <dgm:cxn modelId="{3EC7D2AA-5AD6-0843-BDF4-1F1077E2AC7D}" type="presParOf" srcId="{F7101213-BF46-4FD5-9C2C-E1DDF6F4C64B}" destId="{98493B2B-A905-429A-BAEF-6EBFD0668D83}" srcOrd="0" destOrd="0" presId="urn:microsoft.com/office/officeart/2005/8/layout/hList1"/>
    <dgm:cxn modelId="{4E116385-7FB2-2946-BC47-0B0ED9BC52B0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X="-223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8EEF078D-BC3F-3545-928F-546AD383171C}" type="presOf" srcId="{C032F1C4-CE23-4B17-8F24-BE6AC62B5DD2}" destId="{D87BED67-81A6-4D17-8D17-E76427E1E33B}" srcOrd="0" destOrd="0" presId="urn:microsoft.com/office/officeart/2005/8/layout/hList1"/>
    <dgm:cxn modelId="{FDF33C8F-73A1-094C-BCB8-41582622B530}" type="presOf" srcId="{09E2EDBB-FB3E-4B60-875C-23AF617F3985}" destId="{875AD089-2E66-469E-88C2-DFFE8330212E}" srcOrd="0" destOrd="0" presId="urn:microsoft.com/office/officeart/2005/8/layout/hList1"/>
    <dgm:cxn modelId="{D14B0B93-9386-0440-9F66-DCCF7785EE32}" type="presOf" srcId="{C5E6BC8D-1A4E-42C8-8E2C-7EC17FC2E1D1}" destId="{98493B2B-A905-429A-BAEF-6EBFD0668D83}" srcOrd="0" destOrd="0" presId="urn:microsoft.com/office/officeart/2005/8/layout/hList1"/>
    <dgm:cxn modelId="{597D3A4C-EBA8-C142-BE05-01C064CDE2AF}" type="presParOf" srcId="{D87BED67-81A6-4D17-8D17-E76427E1E33B}" destId="{F7101213-BF46-4FD5-9C2C-E1DDF6F4C64B}" srcOrd="0" destOrd="0" presId="urn:microsoft.com/office/officeart/2005/8/layout/hList1"/>
    <dgm:cxn modelId="{B12B06F0-C991-3B44-8972-969E24F0B61D}" type="presParOf" srcId="{F7101213-BF46-4FD5-9C2C-E1DDF6F4C64B}" destId="{98493B2B-A905-429A-BAEF-6EBFD0668D83}" srcOrd="0" destOrd="0" presId="urn:microsoft.com/office/officeart/2005/8/layout/hList1"/>
    <dgm:cxn modelId="{6595C5D3-D00D-DD4A-B862-DA575055BD9A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7BBB852-F34D-F343-A8C8-44832DC4059C}" type="presOf" srcId="{C032F1C4-CE23-4B17-8F24-BE6AC62B5DD2}" destId="{D87BED67-81A6-4D17-8D17-E76427E1E33B}" srcOrd="0" destOrd="0" presId="urn:microsoft.com/office/officeart/2005/8/layout/hList1"/>
    <dgm:cxn modelId="{E3C28C76-FEA6-3845-849A-1AA720358DF3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6478BFFB-1D10-4440-8C19-B2E8DFD4F87F}" type="presOf" srcId="{C5E6BC8D-1A4E-42C8-8E2C-7EC17FC2E1D1}" destId="{98493B2B-A905-429A-BAEF-6EBFD0668D83}" srcOrd="0" destOrd="0" presId="urn:microsoft.com/office/officeart/2005/8/layout/hList1"/>
    <dgm:cxn modelId="{FF7ED86C-F7C6-2F45-B709-C21CD92486BB}" type="presParOf" srcId="{D87BED67-81A6-4D17-8D17-E76427E1E33B}" destId="{F7101213-BF46-4FD5-9C2C-E1DDF6F4C64B}" srcOrd="0" destOrd="0" presId="urn:microsoft.com/office/officeart/2005/8/layout/hList1"/>
    <dgm:cxn modelId="{B26B9A9A-648E-2F44-905E-C3641AC262EC}" type="presParOf" srcId="{F7101213-BF46-4FD5-9C2C-E1DDF6F4C64B}" destId="{98493B2B-A905-429A-BAEF-6EBFD0668D83}" srcOrd="0" destOrd="0" presId="urn:microsoft.com/office/officeart/2005/8/layout/hList1"/>
    <dgm:cxn modelId="{3170415D-0BFE-5E49-84C3-38EEA768D66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032F1C4-CE23-4B17-8F24-BE6AC62B5DD2}" type="doc">
      <dgm:prSet loTypeId="urn:microsoft.com/office/officeart/2005/8/layout/h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6BC8D-1A4E-42C8-8E2C-7EC17FC2E1D1}">
      <dgm:prSet phldrT="[Text]"/>
      <dgm:spPr/>
      <dgm:t>
        <a:bodyPr/>
        <a:lstStyle/>
        <a:p>
          <a:pPr algn="ctr" defTabSz="914400">
            <a:buNone/>
          </a:pPr>
          <a:r>
            <a:rPr lang="fr-FR" noProof="1"/>
            <a:t>Observation process</a:t>
          </a:r>
        </a:p>
      </dgm:t>
    </dgm:pt>
    <dgm:pt modelId="{D540C9D5-0D0F-4ED0-A8C6-5122EF89E0B8}" type="parTrans" cxnId="{B8151A82-97B0-4A6B-96BC-6914694D949A}">
      <dgm:prSet/>
      <dgm:spPr/>
      <dgm:t>
        <a:bodyPr/>
        <a:lstStyle/>
        <a:p>
          <a:endParaRPr lang="en-US"/>
        </a:p>
      </dgm:t>
    </dgm:pt>
    <dgm:pt modelId="{3984F889-9155-4B34-8DCE-A8EECAF129A9}" type="sibTrans" cxnId="{B8151A82-97B0-4A6B-96BC-6914694D949A}">
      <dgm:prSet/>
      <dgm:spPr/>
      <dgm:t>
        <a:bodyPr/>
        <a:lstStyle/>
        <a:p>
          <a:endParaRPr lang="en-US"/>
        </a:p>
      </dgm:t>
    </dgm:pt>
    <dgm:pt modelId="{09E2EDBB-FB3E-4B60-875C-23AF617F3985}">
      <dgm:prSet phldrT="[Text]"/>
      <dgm:spPr>
        <a:solidFill>
          <a:schemeClr val="tx1"/>
        </a:solidFill>
      </dgm:spPr>
      <dgm:t>
        <a:bodyPr/>
        <a:lstStyle/>
        <a:p>
          <a:endParaRPr lang="fr-FR" noProof="1"/>
        </a:p>
      </dgm:t>
    </dgm:pt>
    <dgm:pt modelId="{12A8F3F2-3EA0-4A05-ADCA-5CBAB885E305}" type="sibTrans" cxnId="{E4F42334-EB63-40DE-94BB-2D0F07F5D639}">
      <dgm:prSet/>
      <dgm:spPr/>
      <dgm:t>
        <a:bodyPr/>
        <a:lstStyle/>
        <a:p>
          <a:endParaRPr lang="en-US"/>
        </a:p>
      </dgm:t>
    </dgm:pt>
    <dgm:pt modelId="{E5138E13-E922-4691-9380-87EA04CDF907}" type="parTrans" cxnId="{E4F42334-EB63-40DE-94BB-2D0F07F5D639}">
      <dgm:prSet/>
      <dgm:spPr/>
      <dgm:t>
        <a:bodyPr/>
        <a:lstStyle/>
        <a:p>
          <a:endParaRPr lang="en-US"/>
        </a:p>
      </dgm:t>
    </dgm:pt>
    <dgm:pt modelId="{D87BED67-81A6-4D17-8D17-E76427E1E33B}" type="pres">
      <dgm:prSet presAssocID="{C032F1C4-CE23-4B17-8F24-BE6AC62B5DD2}" presName="Name0" presStyleCnt="0">
        <dgm:presLayoutVars>
          <dgm:dir/>
          <dgm:animLvl val="lvl"/>
          <dgm:resizeHandles val="exact"/>
        </dgm:presLayoutVars>
      </dgm:prSet>
      <dgm:spPr/>
    </dgm:pt>
    <dgm:pt modelId="{F7101213-BF46-4FD5-9C2C-E1DDF6F4C64B}" type="pres">
      <dgm:prSet presAssocID="{C5E6BC8D-1A4E-42C8-8E2C-7EC17FC2E1D1}" presName="composite" presStyleCnt="0"/>
      <dgm:spPr/>
    </dgm:pt>
    <dgm:pt modelId="{98493B2B-A905-429A-BAEF-6EBFD0668D83}" type="pres">
      <dgm:prSet presAssocID="{C5E6BC8D-1A4E-42C8-8E2C-7EC17FC2E1D1}" presName="parTx" presStyleLbl="alignNode1" presStyleIdx="0" presStyleCnt="1" custLinFactNeighborY="0">
        <dgm:presLayoutVars>
          <dgm:chMax val="0"/>
          <dgm:chPref val="0"/>
          <dgm:bulletEnabled val="1"/>
        </dgm:presLayoutVars>
      </dgm:prSet>
      <dgm:spPr/>
    </dgm:pt>
    <dgm:pt modelId="{875AD089-2E66-469E-88C2-DFFE8330212E}" type="pres">
      <dgm:prSet presAssocID="{C5E6BC8D-1A4E-42C8-8E2C-7EC17FC2E1D1}" presName="desTx" presStyleLbl="alignAccFollowNode1" presStyleIdx="0" presStyleCnt="1" custLinFactNeighborY="0">
        <dgm:presLayoutVars>
          <dgm:bulletEnabled val="1"/>
        </dgm:presLayoutVars>
      </dgm:prSet>
      <dgm:spPr/>
    </dgm:pt>
  </dgm:ptLst>
  <dgm:cxnLst>
    <dgm:cxn modelId="{E4F42334-EB63-40DE-94BB-2D0F07F5D639}" srcId="{C5E6BC8D-1A4E-42C8-8E2C-7EC17FC2E1D1}" destId="{09E2EDBB-FB3E-4B60-875C-23AF617F3985}" srcOrd="0" destOrd="0" parTransId="{E5138E13-E922-4691-9380-87EA04CDF907}" sibTransId="{12A8F3F2-3EA0-4A05-ADCA-5CBAB885E305}"/>
    <dgm:cxn modelId="{F54DD159-CAD6-E44B-B9D4-0E22D72F56A3}" type="presOf" srcId="{C032F1C4-CE23-4B17-8F24-BE6AC62B5DD2}" destId="{D87BED67-81A6-4D17-8D17-E76427E1E33B}" srcOrd="0" destOrd="0" presId="urn:microsoft.com/office/officeart/2005/8/layout/hList1"/>
    <dgm:cxn modelId="{50134A5A-3ABF-3F4F-8DCA-0E428F88BF24}" type="presOf" srcId="{C5E6BC8D-1A4E-42C8-8E2C-7EC17FC2E1D1}" destId="{98493B2B-A905-429A-BAEF-6EBFD0668D83}" srcOrd="0" destOrd="0" presId="urn:microsoft.com/office/officeart/2005/8/layout/hList1"/>
    <dgm:cxn modelId="{B082335D-C60D-A142-80D6-B19E9D5F562C}" type="presOf" srcId="{09E2EDBB-FB3E-4B60-875C-23AF617F3985}" destId="{875AD089-2E66-469E-88C2-DFFE8330212E}" srcOrd="0" destOrd="0" presId="urn:microsoft.com/office/officeart/2005/8/layout/hList1"/>
    <dgm:cxn modelId="{B8151A82-97B0-4A6B-96BC-6914694D949A}" srcId="{C032F1C4-CE23-4B17-8F24-BE6AC62B5DD2}" destId="{C5E6BC8D-1A4E-42C8-8E2C-7EC17FC2E1D1}" srcOrd="0" destOrd="0" parTransId="{D540C9D5-0D0F-4ED0-A8C6-5122EF89E0B8}" sibTransId="{3984F889-9155-4B34-8DCE-A8EECAF129A9}"/>
    <dgm:cxn modelId="{CB58BC3E-34DC-C64F-AB59-B485CD7FC7DA}" type="presParOf" srcId="{D87BED67-81A6-4D17-8D17-E76427E1E33B}" destId="{F7101213-BF46-4FD5-9C2C-E1DDF6F4C64B}" srcOrd="0" destOrd="0" presId="urn:microsoft.com/office/officeart/2005/8/layout/hList1"/>
    <dgm:cxn modelId="{CDEE3527-1F3B-2C41-83CC-C39F55A86C86}" type="presParOf" srcId="{F7101213-BF46-4FD5-9C2C-E1DDF6F4C64B}" destId="{98493B2B-A905-429A-BAEF-6EBFD0668D83}" srcOrd="0" destOrd="0" presId="urn:microsoft.com/office/officeart/2005/8/layout/hList1"/>
    <dgm:cxn modelId="{EEC0BDCA-44B4-F245-BF35-B091096F278E}" type="presParOf" srcId="{F7101213-BF46-4FD5-9C2C-E1DDF6F4C64B}" destId="{875AD089-2E66-469E-88C2-DFFE8330212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Initial states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State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Observation process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3471" y="70932"/>
          <a:ext cx="11375789" cy="187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 noProof="1"/>
            <a:t>Initial states, in 2 steps</a:t>
          </a:r>
        </a:p>
      </dsp:txBody>
      <dsp:txXfrm>
        <a:off x="3471" y="70932"/>
        <a:ext cx="11375789" cy="1872000"/>
      </dsp:txXfrm>
    </dsp:sp>
    <dsp:sp modelId="{875AD089-2E66-469E-88C2-DFFE8330212E}">
      <dsp:nvSpPr>
        <dsp:cNvPr id="0" name=""/>
        <dsp:cNvSpPr/>
      </dsp:nvSpPr>
      <dsp:spPr>
        <a:xfrm>
          <a:off x="0" y="1545330"/>
          <a:ext cx="11382733" cy="3650004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6710" tIns="346710" rIns="462280" bIns="520065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500" kern="1200" noProof="1"/>
        </a:p>
      </dsp:txBody>
      <dsp:txXfrm>
        <a:off x="0" y="1545330"/>
        <a:ext cx="11382733" cy="3650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6049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47878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47878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51282-0938-422C-9E95-11E748D01F8C}">
      <dsp:nvSpPr>
        <dsp:cNvPr id="0" name=""/>
        <dsp:cNvSpPr/>
      </dsp:nvSpPr>
      <dsp:spPr>
        <a:xfrm>
          <a:off x="0" y="67756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Initial states</a:t>
          </a:r>
        </a:p>
      </dsp:txBody>
      <dsp:txXfrm>
        <a:off x="0" y="677560"/>
        <a:ext cx="3468176" cy="1379918"/>
      </dsp:txXfrm>
    </dsp:sp>
    <dsp:sp modelId="{9B31B566-F93C-4932-9C27-2AC260B106B4}">
      <dsp:nvSpPr>
        <dsp:cNvPr id="0" name=""/>
        <dsp:cNvSpPr/>
      </dsp:nvSpPr>
      <dsp:spPr>
        <a:xfrm>
          <a:off x="3557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C1D158-42D9-134E-905A-CF78B935D29C}">
      <dsp:nvSpPr>
        <dsp:cNvPr id="0" name=""/>
        <dsp:cNvSpPr/>
      </dsp:nvSpPr>
      <dsp:spPr>
        <a:xfrm>
          <a:off x="3957278" y="664947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State process</a:t>
          </a:r>
        </a:p>
      </dsp:txBody>
      <dsp:txXfrm>
        <a:off x="3957278" y="664947"/>
        <a:ext cx="3468176" cy="1379918"/>
      </dsp:txXfrm>
    </dsp:sp>
    <dsp:sp modelId="{E1FF6F32-8F18-C84F-8DDF-AC0D213F72EB}">
      <dsp:nvSpPr>
        <dsp:cNvPr id="0" name=""/>
        <dsp:cNvSpPr/>
      </dsp:nvSpPr>
      <dsp:spPr>
        <a:xfrm>
          <a:off x="3957278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93B2B-A905-429A-BAEF-6EBFD0668D83}">
      <dsp:nvSpPr>
        <dsp:cNvPr id="0" name=""/>
        <dsp:cNvSpPr/>
      </dsp:nvSpPr>
      <dsp:spPr>
        <a:xfrm>
          <a:off x="7910999" y="660490"/>
          <a:ext cx="3468176" cy="1379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162560" rIns="284480" bIns="162560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000" kern="1200" noProof="1"/>
            <a:t>Observation process</a:t>
          </a:r>
        </a:p>
      </dsp:txBody>
      <dsp:txXfrm>
        <a:off x="7910999" y="660490"/>
        <a:ext cx="3468176" cy="1379918"/>
      </dsp:txXfrm>
    </dsp:sp>
    <dsp:sp modelId="{875AD089-2E66-469E-88C2-DFFE8330212E}">
      <dsp:nvSpPr>
        <dsp:cNvPr id="0" name=""/>
        <dsp:cNvSpPr/>
      </dsp:nvSpPr>
      <dsp:spPr>
        <a:xfrm>
          <a:off x="7910999" y="2040409"/>
          <a:ext cx="3468176" cy="175680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4000" kern="1200" noProof="1"/>
        </a:p>
      </dsp:txBody>
      <dsp:txXfrm>
        <a:off x="7910999" y="2040409"/>
        <a:ext cx="3468176" cy="17568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93B2B-A905-429A-BAEF-6EBFD0668D83}">
      <dsp:nvSpPr>
        <dsp:cNvPr id="0" name=""/>
        <dsp:cNvSpPr/>
      </dsp:nvSpPr>
      <dsp:spPr>
        <a:xfrm>
          <a:off x="0" y="10890"/>
          <a:ext cx="11382733" cy="175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3832" tIns="247904" rIns="433832" bIns="247904" numCol="1" spcCol="1270" anchor="ctr" anchorCtr="0">
          <a:noAutofit/>
        </a:bodyPr>
        <a:lstStyle/>
        <a:p>
          <a:pPr marL="0" lvl="0" indent="0" algn="ctr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100" kern="1200" noProof="1"/>
            <a:t>Observation process</a:t>
          </a:r>
        </a:p>
      </dsp:txBody>
      <dsp:txXfrm>
        <a:off x="0" y="10890"/>
        <a:ext cx="11382733" cy="1756800"/>
      </dsp:txXfrm>
    </dsp:sp>
    <dsp:sp modelId="{875AD089-2E66-469E-88C2-DFFE8330212E}">
      <dsp:nvSpPr>
        <dsp:cNvPr id="0" name=""/>
        <dsp:cNvSpPr/>
      </dsp:nvSpPr>
      <dsp:spPr>
        <a:xfrm>
          <a:off x="0" y="1767690"/>
          <a:ext cx="11382733" cy="2679120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374" tIns="325374" rIns="433832" bIns="488061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fr-FR" sz="6100" kern="1200" noProof="1"/>
        </a:p>
      </dsp:txBody>
      <dsp:txXfrm>
        <a:off x="0" y="1767690"/>
        <a:ext cx="11382733" cy="267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16E4F-68F7-AE49-9CEA-06A8520D45C6}" type="datetime1">
              <a:rPr lang="fr-FR" smtClean="0"/>
              <a:t>29/04/2023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8775" y="1241425"/>
            <a:ext cx="5951538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5"/>
            <a:ext cx="5335270" cy="33502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1F1E7-4EFD-4BFF-B438-FCD52FD36B17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923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847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57707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76941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9617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15412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34648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53884" algn="l" defTabSz="103847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how do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protocols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area,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units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rectangles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replicate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unit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able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wolves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rectangle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absent, the site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all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go on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1’s and 0’s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sites.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least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but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exclusively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non-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confirm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all sites but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0’s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sites or not?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808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,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present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site, and </a:t>
            </a:r>
            <a:r>
              <a:rPr lang="fr-FR" dirty="0" err="1"/>
              <a:t>missed</a:t>
            </a:r>
            <a:r>
              <a:rPr lang="fr-FR" dirty="0"/>
              <a:t> </a:t>
            </a:r>
            <a:r>
              <a:rPr lang="fr-FR" dirty="0" err="1"/>
              <a:t>twice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survey</a:t>
            </a:r>
            <a:r>
              <a:rPr lang="fr-FR" dirty="0"/>
              <a:t>; or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absent.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statistical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fullfilled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safe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inference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585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1313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54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 the notion of occupancy to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defined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the proportion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an area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as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10 sites out of 40 sites,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hence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occupancy of 40%.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notion for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addressing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important questions 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macroecology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biogeography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conservation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biology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range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preferences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habitat 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metapopulation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You’ll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topics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occupancy model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focus on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model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site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+ 1. </a:t>
            </a:r>
          </a:p>
          <a:p>
            <a:endParaRPr lang="fr-FR" sz="1200" i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go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to an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unoccupied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site -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driven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the extinction </a:t>
            </a:r>
            <a:r>
              <a:rPr lang="fr-FR" sz="120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</a:t>
            </a:r>
            <a:r>
              <a:rPr lang="fr-FR" sz="120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epsilon. </a:t>
            </a:r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relax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assumption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assume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visits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or non-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probability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 or 1-p.</a:t>
            </a:r>
            <a:endParaRPr lang="fr-FR" sz="1200" kern="1200" baseline="300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Of course,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if the site is in state unoccupied, then the species goes undetected at all visits for sure.</a:t>
            </a:r>
          </a:p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200" b="0" i="0" baseline="0" noProof="1">
              <a:solidFill>
                <a:srgbClr val="000000"/>
              </a:solidFill>
              <a:latin typeface="Arial"/>
              <a:ea typeface="+mn-ea"/>
              <a:cs typeface="+mn-cs"/>
            </a:endParaRP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Now if the site</a:t>
            </a:r>
            <a:r>
              <a:rPr lang="fr-FR" sz="1200" b="0" i="0" baseline="0" noProof="1">
                <a:solidFill>
                  <a:srgbClr val="000000"/>
                </a:solidFill>
                <a:latin typeface="Arial"/>
                <a:ea typeface="+mn-ea"/>
                <a:cs typeface="+mn-cs"/>
              </a:rPr>
              <a:t> is first unoccupied then occupied, we have the colonization process driven by the colonization prob gamma.</a:t>
            </a:r>
          </a:p>
          <a:p>
            <a:pPr marL="0" algn="l" defTabSz="91440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due to the issue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one;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cannot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though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</a:t>
            </a:r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before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40%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1, and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2, and</a:t>
            </a: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3.</a:t>
            </a:r>
          </a:p>
          <a:p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2 the site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continued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three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became</a:t>
            </a:r>
            <a:endParaRPr lang="fr-FR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locally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extinct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In a more </a:t>
            </a:r>
            <a:r>
              <a:rPr lang="fr-FR" dirty="0" err="1"/>
              <a:t>formal</a:t>
            </a:r>
            <a:r>
              <a:rPr lang="fr-FR" dirty="0"/>
              <a:t> </a:t>
            </a:r>
            <a:r>
              <a:rPr lang="fr-FR" dirty="0" err="1"/>
              <a:t>waywe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use a </a:t>
            </a:r>
            <a:r>
              <a:rPr lang="fr-FR" dirty="0" err="1"/>
              <a:t>hidden</a:t>
            </a:r>
            <a:r>
              <a:rPr lang="fr-FR" dirty="0"/>
              <a:t> </a:t>
            </a:r>
            <a:r>
              <a:rPr lang="fr-FR" dirty="0" err="1"/>
              <a:t>markov</a:t>
            </a:r>
            <a:r>
              <a:rPr lang="fr-FR" dirty="0"/>
              <a:t> formulation</a:t>
            </a:r>
            <a:r>
              <a:rPr lang="fr-FR" baseline="0" dirty="0"/>
              <a:t> of occupancy </a:t>
            </a:r>
            <a:r>
              <a:rPr lang="fr-FR" dirty="0" err="1"/>
              <a:t>models</a:t>
            </a:r>
            <a:r>
              <a:rPr lang="fr-FR" dirty="0"/>
              <a:t> for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3 </a:t>
            </a:r>
            <a:r>
              <a:rPr lang="fr-FR" dirty="0" err="1"/>
              <a:t>ingredients</a:t>
            </a:r>
            <a:r>
              <a:rPr lang="fr-FR" dirty="0"/>
              <a:t>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1. The initial states, </a:t>
            </a:r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dirty="0" err="1"/>
              <a:t>you’re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2.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a Markov </a:t>
            </a:r>
            <a:r>
              <a:rPr lang="fr-FR" dirty="0" err="1"/>
              <a:t>chain</a:t>
            </a:r>
            <a:r>
              <a:rPr lang="fr-FR" dirty="0"/>
              <a:t> for the </a:t>
            </a:r>
            <a:r>
              <a:rPr lang="fr-FR" dirty="0" err="1"/>
              <a:t>dynamic</a:t>
            </a:r>
            <a:r>
              <a:rPr lang="fr-FR" dirty="0"/>
              <a:t> of the states </a:t>
            </a:r>
            <a:r>
              <a:rPr lang="fr-FR" dirty="0" err="1"/>
              <a:t>from</a:t>
            </a:r>
            <a:r>
              <a:rPr lang="fr-FR" dirty="0"/>
              <a:t> time t in </a:t>
            </a:r>
            <a:r>
              <a:rPr lang="fr-FR" dirty="0" err="1"/>
              <a:t>row</a:t>
            </a:r>
            <a:r>
              <a:rPr lang="fr-FR" dirty="0"/>
              <a:t> to t+1 in </a:t>
            </a:r>
            <a:r>
              <a:rPr lang="fr-FR" dirty="0" err="1"/>
              <a:t>columns</a:t>
            </a:r>
            <a:r>
              <a:rPr lang="fr-FR" dirty="0"/>
              <a:t>. This Markov </a:t>
            </a:r>
            <a:r>
              <a:rPr lang="fr-FR" dirty="0" err="1"/>
              <a:t>chain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driven</a:t>
            </a:r>
            <a:r>
              <a:rPr lang="fr-FR" dirty="0"/>
              <a:t> by the extinction and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probs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the </a:t>
            </a:r>
            <a:r>
              <a:rPr lang="fr-FR" dirty="0" err="1"/>
              <a:t>prob</a:t>
            </a:r>
            <a:r>
              <a:rPr lang="fr-FR" dirty="0"/>
              <a:t> of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 at t+1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unoccupied</a:t>
            </a:r>
            <a:r>
              <a:rPr lang="fr-FR" dirty="0"/>
              <a:t> at t </a:t>
            </a:r>
            <a:r>
              <a:rPr lang="fr-FR" dirty="0" err="1"/>
              <a:t>is</a:t>
            </a:r>
            <a:r>
              <a:rPr lang="fr-FR" dirty="0"/>
              <a:t> gamma the </a:t>
            </a:r>
            <a:r>
              <a:rPr lang="fr-FR" dirty="0" err="1"/>
              <a:t>colonization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3. </a:t>
            </a:r>
            <a:r>
              <a:rPr lang="fr-FR" dirty="0" err="1"/>
              <a:t>Finally</a:t>
            </a:r>
            <a:r>
              <a:rPr lang="fr-FR" dirty="0"/>
              <a:t>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add</a:t>
            </a:r>
            <a:r>
              <a:rPr lang="fr-FR" dirty="0"/>
              <a:t> an extra layer to </a:t>
            </a:r>
            <a:r>
              <a:rPr lang="fr-FR" dirty="0" err="1"/>
              <a:t>specify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observations, non-</a:t>
            </a:r>
            <a:r>
              <a:rPr lang="fr-FR" dirty="0" err="1"/>
              <a:t>detected</a:t>
            </a:r>
            <a:r>
              <a:rPr lang="fr-FR" dirty="0"/>
              <a:t> or </a:t>
            </a:r>
            <a:r>
              <a:rPr lang="fr-FR" dirty="0" err="1"/>
              <a:t>detected</a:t>
            </a:r>
            <a:r>
              <a:rPr lang="fr-FR" dirty="0"/>
              <a:t> and the states, </a:t>
            </a:r>
            <a:r>
              <a:rPr lang="fr-FR" dirty="0" err="1"/>
              <a:t>unoccupied</a:t>
            </a:r>
            <a:r>
              <a:rPr lang="fr-FR" dirty="0"/>
              <a:t> or </a:t>
            </a:r>
            <a:r>
              <a:rPr lang="fr-FR" dirty="0" err="1"/>
              <a:t>occupied</a:t>
            </a:r>
            <a:r>
              <a:rPr lang="fr-F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For </a:t>
            </a:r>
            <a:r>
              <a:rPr lang="fr-FR" dirty="0" err="1"/>
              <a:t>example</a:t>
            </a:r>
            <a:r>
              <a:rPr lang="fr-FR" dirty="0"/>
              <a:t>, if the site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occupied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the </a:t>
            </a:r>
            <a:r>
              <a:rPr lang="fr-FR" dirty="0" err="1"/>
              <a:t>species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detected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prob</a:t>
            </a:r>
            <a:r>
              <a:rPr lang="fr-FR" dirty="0"/>
              <a:t> p.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quite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derive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formulation for the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simpler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single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season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occupancy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impose no extinction and no colonisation in the state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24443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Uncertainty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due to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inexperience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hunters,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sensitivity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hunters to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controversies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about </a:t>
            </a:r>
            <a:r>
              <a:rPr lang="fr-FR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wolf</a:t>
            </a:r>
            <a:r>
              <a:rPr lang="fr-FR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management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 to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 sites out of the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 sites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actually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occupied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False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negatives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underestimation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occupancy, </a:t>
            </a:r>
          </a:p>
          <a:p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false positives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over-estimation of occupancy,</a:t>
            </a:r>
            <a:endParaRPr lang="fr-FR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7349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412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naive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estimate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occupancy of 15%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underestimated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Do some species tend to occur more (or less) often together than expected?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 great deal of literature has been published during past 30 years on methods for assessing </a:t>
            </a:r>
            <a:r>
              <a:rPr lang="en-US" altLang="en-US" i="1" dirty="0"/>
              <a:t>patterns</a:t>
            </a:r>
            <a:r>
              <a:rPr lang="en-US" altLang="en-US" dirty="0"/>
              <a:t> of co-occurrence, but </a:t>
            </a:r>
            <a:r>
              <a:rPr lang="en-US" altLang="en-US" b="1" dirty="0"/>
              <a:t>not accounting for detectability</a:t>
            </a:r>
            <a:r>
              <a:rPr lang="en-US" altLang="en-US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71544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issue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trends in occupancy. </a:t>
            </a: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decreasing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detectability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precisely</a:t>
            </a:r>
            <a:r>
              <a:rPr lang="fr-FR" dirty="0"/>
              <a:t>, the initial states and the observation </a:t>
            </a:r>
            <a:r>
              <a:rPr lang="fr-FR" dirty="0" err="1"/>
              <a:t>process</a:t>
            </a:r>
            <a:r>
              <a:rPr lang="fr-FR" dirty="0"/>
              <a:t> are the </a:t>
            </a:r>
            <a:r>
              <a:rPr lang="fr-FR" dirty="0" err="1"/>
              <a:t>same</a:t>
            </a:r>
            <a:r>
              <a:rPr lang="fr-FR" dirty="0"/>
              <a:t> as in the </a:t>
            </a:r>
            <a:r>
              <a:rPr lang="fr-FR" dirty="0" err="1"/>
              <a:t>dynamic</a:t>
            </a:r>
            <a:r>
              <a:rPr lang="fr-FR" dirty="0"/>
              <a:t> model. </a:t>
            </a:r>
          </a:p>
          <a:p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</a:t>
            </a:r>
            <a:r>
              <a:rPr lang="fr-FR" baseline="0" dirty="0"/>
              <a:t> </a:t>
            </a:r>
            <a:r>
              <a:rPr lang="fr-FR" dirty="0"/>
              <a:t>state </a:t>
            </a:r>
            <a:r>
              <a:rPr lang="fr-FR" dirty="0" err="1"/>
              <a:t>process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now</a:t>
            </a:r>
            <a:r>
              <a:rPr lang="fr-FR" baseline="0" dirty="0"/>
              <a:t> </a:t>
            </a:r>
            <a:r>
              <a:rPr lang="fr-FR" baseline="0" dirty="0" err="1"/>
              <a:t>driven</a:t>
            </a:r>
            <a:r>
              <a:rPr lang="fr-FR" baseline="0" dirty="0"/>
              <a:t> by the </a:t>
            </a:r>
            <a:r>
              <a:rPr lang="fr-FR" baseline="0" dirty="0" err="1"/>
              <a:t>identity</a:t>
            </a:r>
            <a:r>
              <a:rPr lang="fr-FR" baseline="0" dirty="0"/>
              <a:t> matrix, </a:t>
            </a:r>
            <a:r>
              <a:rPr lang="fr-FR" baseline="0" dirty="0" err="1"/>
              <a:t>meaning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stay</a:t>
            </a:r>
            <a:r>
              <a:rPr lang="fr-FR" baseline="0" dirty="0"/>
              <a:t> in the state </a:t>
            </a:r>
            <a:r>
              <a:rPr lang="fr-FR" baseline="0" dirty="0" err="1"/>
              <a:t>you</a:t>
            </a:r>
            <a:r>
              <a:rPr lang="fr-FR" baseline="0" dirty="0"/>
              <a:t> are </a:t>
            </a:r>
            <a:r>
              <a:rPr lang="fr-FR" baseline="0" dirty="0" err="1"/>
              <a:t>initially</a:t>
            </a:r>
            <a:r>
              <a:rPr lang="fr-FR" baseline="0" dirty="0"/>
              <a:t> in.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693400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07198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I’m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gonna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talk about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SDM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obviously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particular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class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have been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specifically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joint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colleagues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French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Game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Wildlife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Agency and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CEFE,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including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ery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clever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students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mine : Julie and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Laetitia.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3880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>
              <a:buNone/>
            </a:pPr>
            <a:r>
              <a:rPr lang="en-US" dirty="0"/>
              <a:t>What are the advantages</a:t>
            </a:r>
            <a:r>
              <a:rPr lang="en-US" baseline="0" dirty="0"/>
              <a:t> of the HMM formulation of occupancy models?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first big advantage is that we now have a unified framework in which we can basically fit all occupancy models: </a:t>
            </a:r>
          </a:p>
          <a:p>
            <a:pPr marL="0" algn="l" defTabSz="914400">
              <a:buNone/>
            </a:pPr>
            <a:endParaRPr lang="en-US" baseline="0" dirty="0"/>
          </a:p>
          <a:p>
            <a:pPr marL="0" algn="l" defTabSz="914400">
              <a:buNone/>
            </a:pPr>
            <a:r>
              <a:rPr lang="en-US" baseline="0" dirty="0"/>
              <a:t>The other big advantage is that, with HMM, we have a formal link between the capture-recapture and occupancy worlds, </a:t>
            </a:r>
          </a:p>
          <a:p>
            <a:pPr marL="0" algn="l" defTabSz="914400">
              <a:buNone/>
            </a:pPr>
            <a:r>
              <a:rPr lang="en-US" baseline="0" dirty="0"/>
              <a:t>and this link might reveal very useful for occupancy models, and vice versa obviously!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against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obtain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flat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occupancy</a:t>
            </a:r>
          </a:p>
          <a:p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you’ve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missed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trends in occupancy if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don’t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imperfect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detection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variation in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58775" y="1241425"/>
            <a:ext cx="5951538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bunch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Here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use of occupancy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model </a:t>
            </a:r>
            <a:r>
              <a:rPr lang="fr-F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species</a:t>
            </a:r>
            <a:r>
              <a:rPr lang="fr-F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distribution by José, Guru and Brendan. </a:t>
            </a:r>
          </a:p>
          <a:p>
            <a:endParaRPr lang="fr-FR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recommend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recent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review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Larissa, Darryl and Jim </a:t>
            </a:r>
            <a:r>
              <a:rPr lang="fr-F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published</a:t>
            </a:r>
            <a:r>
              <a:rPr lang="fr-F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MEE.</a:t>
            </a: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323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4572000"/>
            <a:ext cx="12188825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2103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4740337"/>
            <a:ext cx="10969943" cy="1263535"/>
          </a:xfrm>
        </p:spPr>
        <p:txBody>
          <a:bodyPr anchor="ctr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6286500"/>
            <a:ext cx="10969943" cy="45720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 algn="ctr">
              <a:buNone/>
              <a:defRPr sz="3100"/>
            </a:lvl2pPr>
            <a:lvl3pPr marL="1038471" indent="0" algn="ctr">
              <a:buNone/>
              <a:defRPr sz="2700"/>
            </a:lvl3pPr>
            <a:lvl4pPr marL="1557707" indent="0" algn="ctr">
              <a:buNone/>
              <a:defRPr sz="2300"/>
            </a:lvl4pPr>
            <a:lvl5pPr marL="2076941" indent="0" algn="ctr">
              <a:buNone/>
              <a:defRPr sz="2300"/>
            </a:lvl5pPr>
            <a:lvl6pPr marL="2596178" indent="0" algn="ctr">
              <a:buNone/>
              <a:defRPr sz="2300"/>
            </a:lvl6pPr>
            <a:lvl7pPr marL="3115412" indent="0" algn="ctr">
              <a:buNone/>
              <a:defRPr sz="2300"/>
            </a:lvl7pPr>
            <a:lvl8pPr marL="3634648" indent="0" algn="ctr">
              <a:buNone/>
              <a:defRPr sz="2300"/>
            </a:lvl8pPr>
            <a:lvl9pPr marL="4153884" indent="0" algn="ctr">
              <a:buNone/>
              <a:defRPr sz="2300"/>
            </a:lvl9pPr>
          </a:lstStyle>
          <a:p>
            <a:r>
              <a:rPr lang="fr-FR"/>
              <a:t>Modifiez le style des sous-titres du masque</a:t>
            </a:r>
            <a:endParaRPr/>
          </a:p>
        </p:txBody>
      </p:sp>
      <p:pic>
        <p:nvPicPr>
          <p:cNvPr id="9" name="Picture 8" descr="Tubes à essai : gros plan" title="Science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8"/>
            <a:ext cx="12185778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37B19-D6A4-E44D-87C4-F8634583CDE6}" type="datetime1">
              <a:rPr lang="fr-FR" smtClean="0"/>
              <a:t>29/04/2023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9307836" y="0"/>
            <a:ext cx="288099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307838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4436" y="685808"/>
            <a:ext cx="2323495" cy="5486399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6" y="685808"/>
            <a:ext cx="8103664" cy="5486399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5D29D-A12F-8149-BE76-B27A9A37B723}" type="datetime1">
              <a:rPr lang="fr-FR" smtClean="0"/>
              <a:t>29/04/2023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8277-79CE-1B41-86F5-B3084DA96180}" type="datetime1">
              <a:rPr lang="fr-FR" smtClean="0"/>
              <a:t>29/04/2023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57531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153095"/>
            <a:ext cx="10969943" cy="2286000"/>
          </a:xfrm>
        </p:spPr>
        <p:txBody>
          <a:bodyPr anchor="b">
            <a:normAutofit/>
          </a:bodyPr>
          <a:lstStyle>
            <a:lvl1pPr>
              <a:defRPr sz="66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093" y="5864056"/>
            <a:ext cx="10969943" cy="450043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300">
                <a:solidFill>
                  <a:schemeClr val="tx1">
                    <a:lumMod val="50000"/>
                  </a:schemeClr>
                </a:solidFill>
              </a:defRPr>
            </a:lvl1pPr>
            <a:lvl2pPr marL="51923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847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577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769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961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154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3464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5388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525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1434" y="1714503"/>
            <a:ext cx="4750872" cy="4457700"/>
          </a:xfrm>
        </p:spPr>
        <p:txBody>
          <a:bodyPr>
            <a:normAutofit/>
          </a:bodyPr>
          <a:lstStyle>
            <a:lvl1pPr>
              <a:spcBef>
                <a:spcPts val="2272"/>
              </a:spcBef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83EE-FD59-B241-97D5-55D65EE48EED}" type="datetime1">
              <a:rPr lang="fr-FR" smtClean="0"/>
              <a:t>29/04/2023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522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8661" y="1529544"/>
            <a:ext cx="4753642" cy="811583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700" b="0"/>
            </a:lvl1pPr>
            <a:lvl2pPr marL="519234" indent="0">
              <a:buNone/>
              <a:defRPr sz="2300" b="1"/>
            </a:lvl2pPr>
            <a:lvl3pPr marL="1038471" indent="0">
              <a:buNone/>
              <a:defRPr sz="2000" b="1"/>
            </a:lvl3pPr>
            <a:lvl4pPr marL="1557707" indent="0">
              <a:buNone/>
              <a:defRPr sz="1800" b="1"/>
            </a:lvl4pPr>
            <a:lvl5pPr marL="2076941" indent="0">
              <a:buNone/>
              <a:defRPr sz="1800" b="1"/>
            </a:lvl5pPr>
            <a:lvl6pPr marL="2596178" indent="0">
              <a:buNone/>
              <a:defRPr sz="1800" b="1"/>
            </a:lvl6pPr>
            <a:lvl7pPr marL="3115412" indent="0">
              <a:buNone/>
              <a:defRPr sz="1800" b="1"/>
            </a:lvl7pPr>
            <a:lvl8pPr marL="3634648" indent="0">
              <a:buNone/>
              <a:defRPr sz="1800" b="1"/>
            </a:lvl8pPr>
            <a:lvl9pPr marL="4153884" indent="0">
              <a:buNone/>
              <a:defRPr sz="18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8661" y="2484695"/>
            <a:ext cx="4753642" cy="3687508"/>
          </a:xfrm>
        </p:spPr>
        <p:txBody>
          <a:bodyPr/>
          <a:lstStyle>
            <a:lvl1pPr>
              <a:spcBef>
                <a:spcPts val="2272"/>
              </a:spcBef>
              <a:defRPr sz="23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1E54-5A70-884C-B46A-9CE215AF7E4B}" type="datetime1">
              <a:rPr lang="fr-FR" smtClean="0"/>
              <a:t>29/04/2023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3A1-1709-2041-A985-9CF2E736D6F4}" type="datetime1">
              <a:rPr lang="fr-FR" smtClean="0"/>
              <a:t>29/04/2023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A982-1A05-0C47-8F82-768B3CCFBD06}" type="datetime1">
              <a:rPr lang="fr-FR" smtClean="0"/>
              <a:t>29/04/2023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9F40-B079-4B71-A627-7266DFEA7F03}" type="slidenum">
              <a:r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23" y="465512"/>
            <a:ext cx="350525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7781" y="465519"/>
            <a:ext cx="7046664" cy="5935287"/>
          </a:xfrm>
        </p:spPr>
        <p:txBody>
          <a:bodyPr>
            <a:normAutofit/>
          </a:bodyPr>
          <a:lstStyle>
            <a:lvl1pPr>
              <a:defRPr sz="25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0423" y="3746502"/>
            <a:ext cx="3505250" cy="242570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2660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6096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950" y="466344"/>
            <a:ext cx="3501240" cy="1600200"/>
          </a:xfrm>
        </p:spPr>
        <p:txBody>
          <a:bodyPr anchor="t">
            <a:normAutofit/>
          </a:bodyPr>
          <a:lstStyle>
            <a:lvl1pPr>
              <a:defRPr sz="3100" b="0"/>
            </a:lvl1pPr>
          </a:lstStyle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8750" y="0"/>
            <a:ext cx="7880075" cy="6858000"/>
          </a:xfrm>
        </p:spPr>
        <p:txBody>
          <a:bodyPr tIns="830777">
            <a:normAutofit/>
          </a:bodyPr>
          <a:lstStyle>
            <a:lvl1pPr marL="0" indent="0" algn="ctr">
              <a:buNone/>
              <a:defRPr sz="2700"/>
            </a:lvl1pPr>
            <a:lvl2pPr marL="519234" indent="0">
              <a:buNone/>
              <a:defRPr sz="3100"/>
            </a:lvl2pPr>
            <a:lvl3pPr marL="1038471" indent="0">
              <a:buNone/>
              <a:defRPr sz="2700"/>
            </a:lvl3pPr>
            <a:lvl4pPr marL="1557707" indent="0">
              <a:buNone/>
              <a:defRPr sz="2300"/>
            </a:lvl4pPr>
            <a:lvl5pPr marL="2076941" indent="0">
              <a:buNone/>
              <a:defRPr sz="2300"/>
            </a:lvl5pPr>
            <a:lvl6pPr marL="2596178" indent="0">
              <a:buNone/>
              <a:defRPr sz="2300"/>
            </a:lvl6pPr>
            <a:lvl7pPr marL="3115412" indent="0">
              <a:buNone/>
              <a:defRPr sz="2300"/>
            </a:lvl7pPr>
            <a:lvl8pPr marL="3634648" indent="0">
              <a:buNone/>
              <a:defRPr sz="2300"/>
            </a:lvl8pPr>
            <a:lvl9pPr marL="4153884" indent="0">
              <a:buNone/>
              <a:defRPr sz="2300"/>
            </a:lvl9pPr>
          </a:lstStyle>
          <a:p>
            <a:r>
              <a:rPr lang="fr-FR"/>
              <a:t>Cliquez sur l'icône pour ajouter une image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3950" y="3749040"/>
            <a:ext cx="3501240" cy="2423160"/>
          </a:xfrm>
        </p:spPr>
        <p:txBody>
          <a:bodyPr anchor="b">
            <a:normAutofit/>
          </a:bodyPr>
          <a:lstStyle>
            <a:lvl1pPr marL="0" indent="0">
              <a:spcBef>
                <a:spcPts val="1364"/>
              </a:spcBef>
              <a:buNone/>
              <a:defRPr sz="1800"/>
            </a:lvl1pPr>
            <a:lvl2pPr marL="519234" indent="0">
              <a:buNone/>
              <a:defRPr sz="1400"/>
            </a:lvl2pPr>
            <a:lvl3pPr marL="1038471" indent="0">
              <a:buNone/>
              <a:defRPr sz="1100"/>
            </a:lvl3pPr>
            <a:lvl4pPr marL="1557707" indent="0">
              <a:buNone/>
              <a:defRPr sz="1000"/>
            </a:lvl4pPr>
            <a:lvl5pPr marL="2076941" indent="0">
              <a:buNone/>
              <a:defRPr sz="1000"/>
            </a:lvl5pPr>
            <a:lvl6pPr marL="2596178" indent="0">
              <a:buNone/>
              <a:defRPr sz="1000"/>
            </a:lvl6pPr>
            <a:lvl7pPr marL="3115412" indent="0">
              <a:buNone/>
              <a:defRPr sz="1000"/>
            </a:lvl7pPr>
            <a:lvl8pPr marL="3634648" indent="0">
              <a:buNone/>
              <a:defRPr sz="1000"/>
            </a:lvl8pPr>
            <a:lvl9pPr marL="4153884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5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371600"/>
            <a:ext cx="12188825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66522" y="127000"/>
            <a:ext cx="10055781" cy="10972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/>
          <a:p>
            <a:r>
              <a:rPr lang="fr-FR"/>
              <a:t>Modifiez le style du titre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1714502"/>
            <a:ext cx="10055781" cy="4457700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84436" y="6394451"/>
            <a:ext cx="2323495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85C2121-202A-D444-BCC8-20727B4DDBA8}" type="datetime1">
              <a:rPr lang="fr-FR" smtClean="0"/>
              <a:t>29/04/2023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9418" y="6394451"/>
            <a:ext cx="8132231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l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702" y="6394451"/>
            <a:ext cx="523738" cy="274320"/>
          </a:xfrm>
          <a:prstGeom prst="rect">
            <a:avLst/>
          </a:prstGeom>
        </p:spPr>
        <p:txBody>
          <a:bodyPr vert="horz" lIns="103847" tIns="51924" rIns="103847" bIns="51924" rtlCol="0" anchor="ctr"/>
          <a:lstStyle>
            <a:lvl1pPr algn="r">
              <a:defRPr sz="1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F4C9F40-B079-4B71-A627-7266DFEA7F03}" type="slidenum">
              <a:rPr/>
              <a:pPr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038471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1541" indent="-311541" algn="l" defTabSz="1038471" rtl="0" eaLnBrk="1" latinLnBrk="0" hangingPunct="1">
        <a:spcBef>
          <a:spcPts val="2499"/>
        </a:spcBef>
        <a:buClr>
          <a:schemeClr val="tx1">
            <a:lumMod val="65000"/>
          </a:schemeClr>
        </a:buClr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75007" indent="-311541" algn="l" defTabSz="1038471" rtl="0" eaLnBrk="1" latinLnBrk="0" hangingPunct="1">
        <a:spcBef>
          <a:spcPts val="1818"/>
        </a:spcBef>
        <a:buClr>
          <a:schemeClr val="tx1">
            <a:lumMod val="65000"/>
          </a:schemeClr>
        </a:buClr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986547" indent="-259619" algn="l" defTabSz="1038471" rtl="0" eaLnBrk="1" latinLnBrk="0" hangingPunct="1">
        <a:spcBef>
          <a:spcPts val="1364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2" indent="-259619" algn="l" defTabSz="1038471" rtl="0" eaLnBrk="1" latinLnBrk="0" hangingPunct="1">
        <a:spcBef>
          <a:spcPts val="1136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09631" indent="-259619" algn="l" defTabSz="1038471" rtl="0" eaLnBrk="1" latinLnBrk="0" hangingPunct="1">
        <a:spcBef>
          <a:spcPts val="909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69247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128865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388483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648101" indent="-259619" algn="l" defTabSz="1038471" rtl="0" eaLnBrk="1" latinLnBrk="0" hangingPunct="1">
        <a:spcBef>
          <a:spcPts val="682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23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47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707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941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17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412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648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884" algn="l" defTabSz="103847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7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8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2.emf"/><Relationship Id="rId5" Type="http://schemas.openxmlformats.org/officeDocument/2006/relationships/diagramQuickStyle" Target="../diagrams/quickStyle13.xml"/><Relationship Id="rId10" Type="http://schemas.openxmlformats.org/officeDocument/2006/relationships/oleObject" Target="../embeddings/oleObject6.bin"/><Relationship Id="rId4" Type="http://schemas.openxmlformats.org/officeDocument/2006/relationships/diagramLayout" Target="../diagrams/layout13.xml"/><Relationship Id="rId9" Type="http://schemas.openxmlformats.org/officeDocument/2006/relationships/image" Target="../media/image2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E793FA2-2A36-2528-841E-BBF847242249}"/>
              </a:ext>
            </a:extLst>
          </p:cNvPr>
          <p:cNvSpPr txBox="1"/>
          <p:nvPr/>
        </p:nvSpPr>
        <p:spPr>
          <a:xfrm>
            <a:off x="339365" y="876692"/>
            <a:ext cx="114409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A FAIRE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Ajouter qqch sur les </a:t>
            </a:r>
            <a:r>
              <a:rPr lang="fr-FR" dirty="0" err="1"/>
              <a:t>covariables</a:t>
            </a:r>
            <a:r>
              <a:rPr lang="fr-FR" dirty="0"/>
              <a:t> en définissant bien site-</a:t>
            </a:r>
            <a:r>
              <a:rPr lang="fr-FR" dirty="0" err="1"/>
              <a:t>level</a:t>
            </a:r>
            <a:r>
              <a:rPr lang="fr-FR" dirty="0"/>
              <a:t>, observation-</a:t>
            </a:r>
            <a:r>
              <a:rPr lang="fr-FR" dirty="0" err="1"/>
              <a:t>level</a:t>
            </a:r>
            <a:r>
              <a:rPr lang="fr-FR" dirty="0"/>
              <a:t>, etc…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Introduire le modèle de Rota à la fin du cours sur </a:t>
            </a:r>
            <a:r>
              <a:rPr lang="fr-FR" dirty="0" err="1"/>
              <a:t>multispecies</a:t>
            </a:r>
            <a:r>
              <a:rPr lang="fr-FR" dirty="0"/>
              <a:t> en utilisant les diapos de Rota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Ajouter des figures pour les </a:t>
            </a:r>
            <a:r>
              <a:rPr lang="fr-FR" dirty="0" err="1"/>
              <a:t>HMMs</a:t>
            </a:r>
            <a:r>
              <a:rPr lang="fr-FR" dirty="0"/>
              <a:t> en plus des diagrammes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Faire bien </a:t>
            </a:r>
            <a:r>
              <a:rPr lang="fr-FR" dirty="0" err="1"/>
              <a:t>coincider</a:t>
            </a:r>
            <a:r>
              <a:rPr lang="fr-FR" dirty="0"/>
              <a:t> le contenu et les notations entre le cours et les live demos, faire des renvois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Etayer mon propre cours avec diapos </a:t>
            </a:r>
            <a:r>
              <a:rPr lang="fr-FR"/>
              <a:t>des autres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85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Occupancy models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005EBA5-A3A6-C549-8678-BA5DCCE2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2" y="1859390"/>
            <a:ext cx="3281171" cy="437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BA5A810-019E-DA48-B9F8-EA35E98CD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25"/>
          <a:stretch/>
        </p:blipFill>
        <p:spPr>
          <a:xfrm>
            <a:off x="4090086" y="2265868"/>
            <a:ext cx="7846541" cy="35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53574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720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63"/>
            <a:ext cx="11136645" cy="1287109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5182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protocol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793370" y="2935670"/>
            <a:ext cx="11136645" cy="2038468"/>
          </a:xfr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Several</a:t>
            </a:r>
            <a:r>
              <a:rPr lang="fr-FR" sz="2800" dirty="0"/>
              <a:t> </a:t>
            </a:r>
            <a:r>
              <a:rPr lang="fr-FR" sz="2800" dirty="0" err="1"/>
              <a:t>sampling</a:t>
            </a:r>
            <a:r>
              <a:rPr lang="fr-FR" sz="2800" dirty="0"/>
              <a:t> </a:t>
            </a:r>
            <a:r>
              <a:rPr lang="fr-FR" sz="2800" dirty="0" err="1"/>
              <a:t>units</a:t>
            </a:r>
            <a:r>
              <a:rPr lang="fr-FR" sz="2800" dirty="0"/>
              <a:t> </a:t>
            </a:r>
            <a:r>
              <a:rPr lang="fr-FR" sz="2800" dirty="0" err="1"/>
              <a:t>surveyed</a:t>
            </a:r>
            <a:endParaRPr lang="fr-FR" sz="2800" dirty="0"/>
          </a:p>
          <a:p>
            <a:r>
              <a:rPr lang="fr-FR" sz="2800" dirty="0"/>
              <a:t>Collection of </a:t>
            </a:r>
            <a:r>
              <a:rPr lang="fr-FR" sz="2800" dirty="0" err="1"/>
              <a:t>detection</a:t>
            </a:r>
            <a:r>
              <a:rPr lang="fr-FR" sz="2800" dirty="0"/>
              <a:t>/non-</a:t>
            </a:r>
            <a:r>
              <a:rPr lang="fr-FR" sz="2800" dirty="0" err="1"/>
              <a:t>detection</a:t>
            </a:r>
            <a:endParaRPr lang="fr-FR" sz="2800" dirty="0"/>
          </a:p>
          <a:p>
            <a:r>
              <a:rPr lang="fr-FR" sz="2800" dirty="0" err="1"/>
              <a:t>Replicate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in </a:t>
            </a:r>
            <a:r>
              <a:rPr lang="fr-FR" sz="2800" dirty="0" err="1"/>
              <a:t>each</a:t>
            </a:r>
            <a:r>
              <a:rPr lang="fr-FR" sz="2800" dirty="0"/>
              <a:t> unit</a:t>
            </a:r>
          </a:p>
        </p:txBody>
      </p:sp>
    </p:spTree>
    <p:extLst>
      <p:ext uri="{BB962C8B-B14F-4D97-AF65-F5344CB8AC3E}">
        <p14:creationId xmlns:p14="http://schemas.microsoft.com/office/powerpoint/2010/main" val="30316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e libre 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1" name="Rectangle 10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1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3043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/>
              <a:t>0000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149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True or false absence?</a:t>
            </a:r>
          </a:p>
        </p:txBody>
      </p:sp>
      <p:sp>
        <p:nvSpPr>
          <p:cNvPr id="3" name="Forme libre 2"/>
          <p:cNvSpPr/>
          <p:nvPr/>
        </p:nvSpPr>
        <p:spPr>
          <a:xfrm>
            <a:off x="6669879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5" name="Rectangle 4"/>
          <p:cNvSpPr/>
          <p:nvPr/>
        </p:nvSpPr>
        <p:spPr>
          <a:xfrm>
            <a:off x="741475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7" name="Rectangle 6"/>
          <p:cNvSpPr/>
          <p:nvPr/>
        </p:nvSpPr>
        <p:spPr>
          <a:xfrm>
            <a:off x="9023006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8" name="Rectangle 7"/>
          <p:cNvSpPr/>
          <p:nvPr/>
        </p:nvSpPr>
        <p:spPr>
          <a:xfrm>
            <a:off x="7787194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9" name="Rectangle 8"/>
          <p:cNvSpPr/>
          <p:nvPr/>
        </p:nvSpPr>
        <p:spPr>
          <a:xfrm>
            <a:off x="9513944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8278134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600" b="1" dirty="0"/>
              <a:t>?</a:t>
            </a:r>
            <a:endParaRPr lang="fr-FR" sz="1800" b="1" dirty="0"/>
          </a:p>
        </p:txBody>
      </p:sp>
      <p:sp>
        <p:nvSpPr>
          <p:cNvPr id="11" name="Rectangle 10"/>
          <p:cNvSpPr/>
          <p:nvPr/>
        </p:nvSpPr>
        <p:spPr>
          <a:xfrm>
            <a:off x="9683234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sp>
        <p:nvSpPr>
          <p:cNvPr id="13" name="Forme libre 12"/>
          <p:cNvSpPr/>
          <p:nvPr/>
        </p:nvSpPr>
        <p:spPr>
          <a:xfrm>
            <a:off x="694086" y="1998139"/>
            <a:ext cx="4773956" cy="4182535"/>
          </a:xfrm>
          <a:custGeom>
            <a:avLst/>
            <a:gdLst>
              <a:gd name="connsiteX0" fmla="*/ 1320800 w 4775200"/>
              <a:gd name="connsiteY0" fmla="*/ 101600 h 4182534"/>
              <a:gd name="connsiteX1" fmla="*/ 287867 w 4775200"/>
              <a:gd name="connsiteY1" fmla="*/ 524934 h 4182534"/>
              <a:gd name="connsiteX2" fmla="*/ 0 w 4775200"/>
              <a:gd name="connsiteY2" fmla="*/ 1303867 h 4182534"/>
              <a:gd name="connsiteX3" fmla="*/ 270933 w 4775200"/>
              <a:gd name="connsiteY3" fmla="*/ 2523067 h 4182534"/>
              <a:gd name="connsiteX4" fmla="*/ 1828800 w 4775200"/>
              <a:gd name="connsiteY4" fmla="*/ 4165600 h 4182534"/>
              <a:gd name="connsiteX5" fmla="*/ 3606800 w 4775200"/>
              <a:gd name="connsiteY5" fmla="*/ 4182534 h 4182534"/>
              <a:gd name="connsiteX6" fmla="*/ 4334933 w 4775200"/>
              <a:gd name="connsiteY6" fmla="*/ 3318934 h 4182534"/>
              <a:gd name="connsiteX7" fmla="*/ 4605867 w 4775200"/>
              <a:gd name="connsiteY7" fmla="*/ 1862667 h 4182534"/>
              <a:gd name="connsiteX8" fmla="*/ 4775200 w 4775200"/>
              <a:gd name="connsiteY8" fmla="*/ 660400 h 4182534"/>
              <a:gd name="connsiteX9" fmla="*/ 3640667 w 4775200"/>
              <a:gd name="connsiteY9" fmla="*/ 321734 h 4182534"/>
              <a:gd name="connsiteX10" fmla="*/ 2861733 w 4775200"/>
              <a:gd name="connsiteY10" fmla="*/ 0 h 4182534"/>
              <a:gd name="connsiteX11" fmla="*/ 2032000 w 4775200"/>
              <a:gd name="connsiteY11" fmla="*/ 67734 h 4182534"/>
              <a:gd name="connsiteX12" fmla="*/ 1320800 w 4775200"/>
              <a:gd name="connsiteY12" fmla="*/ 101600 h 4182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75200" h="4182534">
                <a:moveTo>
                  <a:pt x="1320800" y="101600"/>
                </a:moveTo>
                <a:lnTo>
                  <a:pt x="287867" y="524934"/>
                </a:lnTo>
                <a:lnTo>
                  <a:pt x="0" y="1303867"/>
                </a:lnTo>
                <a:lnTo>
                  <a:pt x="270933" y="2523067"/>
                </a:lnTo>
                <a:lnTo>
                  <a:pt x="1828800" y="4165600"/>
                </a:lnTo>
                <a:lnTo>
                  <a:pt x="3606800" y="4182534"/>
                </a:lnTo>
                <a:lnTo>
                  <a:pt x="4334933" y="3318934"/>
                </a:lnTo>
                <a:lnTo>
                  <a:pt x="4605867" y="1862667"/>
                </a:lnTo>
                <a:lnTo>
                  <a:pt x="4775200" y="660400"/>
                </a:lnTo>
                <a:lnTo>
                  <a:pt x="3640667" y="321734"/>
                </a:lnTo>
                <a:lnTo>
                  <a:pt x="2861733" y="0"/>
                </a:lnTo>
                <a:lnTo>
                  <a:pt x="2032000" y="67734"/>
                </a:lnTo>
                <a:lnTo>
                  <a:pt x="1320800" y="101600"/>
                </a:lnTo>
                <a:close/>
              </a:path>
            </a:pathLst>
          </a:cu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4" name="Rectangle 13"/>
          <p:cNvSpPr/>
          <p:nvPr/>
        </p:nvSpPr>
        <p:spPr>
          <a:xfrm>
            <a:off x="1438966" y="27093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1001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7213" y="26416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11399" y="3928541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1011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8153" y="372533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0000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02341" y="4927609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/>
        </p:nvSpPr>
        <p:spPr>
          <a:xfrm>
            <a:off x="3707441" y="4724407"/>
            <a:ext cx="1066521" cy="592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1800" dirty="0"/>
              <a:t>1111</a:t>
            </a: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69" y="2692402"/>
            <a:ext cx="862498" cy="612987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59" y="2607734"/>
            <a:ext cx="862498" cy="61298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77" y="3911602"/>
            <a:ext cx="862498" cy="612987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87" y="4707469"/>
            <a:ext cx="862498" cy="612987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9" y="3708402"/>
            <a:ext cx="862498" cy="61298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380" y="2709339"/>
            <a:ext cx="862498" cy="612987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8770" y="2624672"/>
            <a:ext cx="862498" cy="6129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888" y="3928539"/>
            <a:ext cx="862498" cy="61298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8" y="4724406"/>
            <a:ext cx="862498" cy="612987"/>
          </a:xfrm>
          <a:prstGeom prst="rect">
            <a:avLst/>
          </a:prstGeom>
        </p:spPr>
      </p:pic>
      <p:sp>
        <p:nvSpPr>
          <p:cNvPr id="29" name="Espace réservé du contenu 2"/>
          <p:cNvSpPr txBox="1">
            <a:spLocks/>
          </p:cNvSpPr>
          <p:nvPr/>
        </p:nvSpPr>
        <p:spPr>
          <a:xfrm>
            <a:off x="2268433" y="6212932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reality</a:t>
            </a:r>
          </a:p>
        </p:txBody>
      </p:sp>
      <p:sp>
        <p:nvSpPr>
          <p:cNvPr id="30" name="Espace réservé du contenu 2"/>
          <p:cNvSpPr txBox="1">
            <a:spLocks/>
          </p:cNvSpPr>
          <p:nvPr/>
        </p:nvSpPr>
        <p:spPr>
          <a:xfrm>
            <a:off x="8379771" y="6212939"/>
            <a:ext cx="2183874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800" dirty="0"/>
              <a:t>observation</a:t>
            </a:r>
          </a:p>
        </p:txBody>
      </p:sp>
    </p:spTree>
    <p:extLst>
      <p:ext uri="{BB962C8B-B14F-4D97-AF65-F5344CB8AC3E}">
        <p14:creationId xmlns:p14="http://schemas.microsoft.com/office/powerpoint/2010/main" val="275054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2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Static aka single-season occupancy models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59937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6"/>
            <a:ext cx="11156161" cy="1454713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initially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20361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0529" y="381700"/>
            <a:ext cx="11367772" cy="2286000"/>
          </a:xfrm>
        </p:spPr>
        <p:txBody>
          <a:bodyPr>
            <a:normAutofit/>
          </a:bodyPr>
          <a:lstStyle/>
          <a:p>
            <a:pPr algn="ctr"/>
            <a:r>
              <a:rPr lang="fr-FR" sz="4500" noProof="1"/>
              <a:t>Estimating wolf occupancy with R</a:t>
            </a:r>
            <a:br>
              <a:rPr lang="fr-FR" sz="4500" noProof="1"/>
            </a:br>
            <a:br>
              <a:rPr lang="fr-FR" sz="4500" noProof="1"/>
            </a:br>
            <a:r>
              <a:rPr lang="fr-FR" sz="2800" noProof="1"/>
              <a:t>Olivier Gimenez</a:t>
            </a:r>
            <a:endParaRPr lang="fr-FR" sz="4500" noProof="1"/>
          </a:p>
        </p:txBody>
      </p:sp>
    </p:spTree>
    <p:extLst>
      <p:ext uri="{BB962C8B-B14F-4D97-AF65-F5344CB8AC3E}">
        <p14:creationId xmlns:p14="http://schemas.microsoft.com/office/powerpoint/2010/main" val="428408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272619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Pr(1001)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</a:t>
            </a:r>
            <a:r>
              <a:rPr lang="fr-FR" sz="3200" i="1" dirty="0">
                <a:cs typeface="Symbol" charset="2"/>
              </a:rPr>
              <a:t>p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3314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?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30371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Single-season occupancy model likelihood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cs typeface="Symbol" charset="2"/>
              </a:rPr>
              <a:t>initially</a:t>
            </a:r>
            <a:r>
              <a:rPr lang="fr-FR" sz="3200" dirty="0"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=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 err="1"/>
              <a:t>Assuming</a:t>
            </a:r>
            <a:r>
              <a:rPr lang="fr-FR" sz="3200" dirty="0"/>
              <a:t> </a:t>
            </a:r>
            <a:r>
              <a:rPr lang="fr-FR" sz="3200" dirty="0" err="1"/>
              <a:t>closure</a:t>
            </a:r>
            <a:r>
              <a:rPr lang="fr-FR" sz="3200" dirty="0"/>
              <a:t>, and </a:t>
            </a:r>
            <a:r>
              <a:rPr lang="fr-FR" sz="3200" dirty="0" err="1"/>
              <a:t>independence</a:t>
            </a:r>
            <a:r>
              <a:rPr lang="fr-FR" sz="3200" dirty="0"/>
              <a:t> of </a:t>
            </a:r>
            <a:r>
              <a:rPr lang="fr-FR" sz="3200" dirty="0" err="1"/>
              <a:t>surveys</a:t>
            </a:r>
            <a:r>
              <a:rPr lang="fr-FR" sz="3200" dirty="0"/>
              <a:t>:</a:t>
            </a:r>
          </a:p>
          <a:p>
            <a:pPr marL="0" indent="0">
              <a:buNone/>
            </a:pPr>
            <a:r>
              <a:rPr lang="fr-FR" sz="3200" dirty="0"/>
              <a:t>Pr(0000) =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cs typeface="Symbol" charset="2"/>
              </a:rPr>
              <a:t>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(1 – </a:t>
            </a:r>
            <a:r>
              <a:rPr lang="fr-FR" sz="3200" i="1" dirty="0">
                <a:cs typeface="Symbol" charset="2"/>
              </a:rPr>
              <a:t>p</a:t>
            </a:r>
            <a:r>
              <a:rPr lang="fr-FR" sz="3200" dirty="0">
                <a:cs typeface="Symbol" charset="2"/>
              </a:rPr>
              <a:t>) + (1 - </a:t>
            </a: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)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302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83003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0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097511" y="1676400"/>
            <a:ext cx="7924112" cy="4401205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</p:spTree>
    <p:extLst>
      <p:ext uri="{BB962C8B-B14F-4D97-AF65-F5344CB8AC3E}">
        <p14:creationId xmlns:p14="http://schemas.microsoft.com/office/powerpoint/2010/main" val="9885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8127293" y="1676400"/>
            <a:ext cx="3894329" cy="5016758"/>
          </a:xfrm>
          <a:prstGeom prst="rect">
            <a:avLst/>
          </a:prstGeom>
          <a:solidFill>
            <a:schemeClr val="tx2">
              <a:lumMod val="10000"/>
            </a:schemeClr>
          </a:solidFill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							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6" name="ZoneTexte 15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occupancy model</a:t>
            </a:r>
            <a:endParaRPr lang="en-US" sz="40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5629672"/>
              </p:ext>
            </p:extLst>
          </p:nvPr>
        </p:nvGraphicFramePr>
        <p:xfrm>
          <a:off x="422333" y="1104914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3405199"/>
            <a:ext cx="3052707" cy="12655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3755307"/>
            <a:ext cx="2871618" cy="109922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3332431"/>
            <a:ext cx="2606230" cy="14896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3265693"/>
            <a:ext cx="1066144" cy="5264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3265694"/>
            <a:ext cx="1031362" cy="5264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15597" y="4841931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03680" y="484193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128314" y="3352801"/>
            <a:ext cx="562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t+1</a:t>
            </a:r>
          </a:p>
        </p:txBody>
      </p:sp>
      <p:sp>
        <p:nvSpPr>
          <p:cNvPr id="15" name="ZoneTexte 14"/>
          <p:cNvSpPr txBox="1"/>
          <p:nvPr/>
        </p:nvSpPr>
        <p:spPr>
          <a:xfrm flipH="1">
            <a:off x="4605468" y="3979342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1344364" y="3335868"/>
            <a:ext cx="2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 flipH="1">
            <a:off x="8398218" y="3962409"/>
            <a:ext cx="30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Espace réservé de contenu 2"/>
          <p:cNvSpPr txBox="1">
            <a:spLocks/>
          </p:cNvSpPr>
          <p:nvPr/>
        </p:nvSpPr>
        <p:spPr>
          <a:xfrm>
            <a:off x="135349" y="5960520"/>
            <a:ext cx="11156161" cy="142084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0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0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000" dirty="0">
              <a:latin typeface="Arial" pitchFamily="34" charset="0"/>
              <a:cs typeface="Arial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fr-FR" sz="2000" dirty="0">
                <a:latin typeface="Symbol" charset="2"/>
                <a:cs typeface="Symbol" charset="2"/>
              </a:rPr>
              <a:t>y</a:t>
            </a:r>
            <a:r>
              <a:rPr lang="fr-FR" sz="2000" baseline="-25000" dirty="0">
                <a:latin typeface="Symbol" charset="2"/>
                <a:cs typeface="Symbol" charset="2"/>
              </a:rPr>
              <a:t>1</a:t>
            </a:r>
            <a:r>
              <a:rPr lang="fr-FR" sz="2000" dirty="0">
                <a:latin typeface="Symbol" charset="2"/>
                <a:cs typeface="Symbol" charset="2"/>
              </a:rPr>
              <a:t> = </a:t>
            </a:r>
            <a:r>
              <a:rPr lang="fr-FR" sz="2000" dirty="0">
                <a:latin typeface="+mj-lt"/>
                <a:cs typeface="Symbol" charset="2"/>
              </a:rPr>
              <a:t>occupancy, </a:t>
            </a:r>
            <a:r>
              <a:rPr lang="fr-FR" sz="2000" i="1" dirty="0">
                <a:latin typeface="+mj-lt"/>
                <a:cs typeface="Symbol" charset="2"/>
              </a:rPr>
              <a:t>p = </a:t>
            </a:r>
            <a:r>
              <a:rPr lang="fr-FR" sz="2000" dirty="0" err="1">
                <a:latin typeface="+mj-lt"/>
                <a:cs typeface="Symbol" charset="2"/>
              </a:rPr>
              <a:t>detection</a:t>
            </a:r>
            <a:endParaRPr lang="fr-FR" sz="2000" dirty="0">
              <a:latin typeface="+mj-lt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97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2513" y="2013018"/>
            <a:ext cx="10986871" cy="3982847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marL="649044" indent="-649044">
              <a:buFont typeface="Arial"/>
              <a:buChar char="•"/>
            </a:pPr>
            <a:endParaRPr lang="fr-FR" sz="3600" dirty="0"/>
          </a:p>
          <a:p>
            <a:pPr marL="649044" indent="-649044">
              <a:buFont typeface="Arial"/>
              <a:buChar char="•"/>
            </a:pPr>
            <a:r>
              <a:rPr lang="fr-FR" sz="3600" dirty="0"/>
              <a:t>Independent </a:t>
            </a:r>
            <a:r>
              <a:rPr lang="fr-FR" sz="3600" dirty="0" err="1"/>
              <a:t>detections</a:t>
            </a:r>
            <a:endParaRPr lang="fr-FR" sz="3600" dirty="0"/>
          </a:p>
          <a:p>
            <a:pPr marL="649044" indent="-649044">
              <a:buFont typeface="Arial"/>
              <a:buChar char="•"/>
            </a:pPr>
            <a:endParaRPr lang="fr-FR" sz="3600" dirty="0"/>
          </a:p>
          <a:p>
            <a:pPr marL="649044" indent="-649044">
              <a:buFont typeface="Arial"/>
              <a:buChar char="•"/>
            </a:pPr>
            <a:r>
              <a:rPr lang="fr-FR" sz="3600" dirty="0"/>
              <a:t>No </a:t>
            </a:r>
            <a:r>
              <a:rPr lang="fr-FR" sz="3600" dirty="0" err="1"/>
              <a:t>unmodelled</a:t>
            </a:r>
            <a:r>
              <a:rPr lang="fr-FR" sz="3600" dirty="0"/>
              <a:t> </a:t>
            </a:r>
            <a:r>
              <a:rPr lang="fr-FR" sz="3600" dirty="0" err="1"/>
              <a:t>heterogeneity</a:t>
            </a:r>
            <a:endParaRPr lang="fr-FR" sz="3600" dirty="0"/>
          </a:p>
          <a:p>
            <a:pPr marL="649044" indent="-649044">
              <a:buFont typeface="Arial"/>
              <a:buChar char="•"/>
            </a:pPr>
            <a:endParaRPr lang="fr-FR" sz="3600" dirty="0"/>
          </a:p>
          <a:p>
            <a:pPr marL="649044" indent="-649044">
              <a:buFont typeface="Arial"/>
              <a:buChar char="•"/>
            </a:pPr>
            <a:r>
              <a:rPr lang="fr-FR" sz="3600" dirty="0"/>
              <a:t>No false positives</a:t>
            </a:r>
          </a:p>
          <a:p>
            <a:pPr marL="649044" indent="-649044">
              <a:buFont typeface="Arial"/>
              <a:buChar char="•"/>
            </a:pPr>
            <a:endParaRPr lang="fr-FR" sz="3600" dirty="0"/>
          </a:p>
        </p:txBody>
      </p:sp>
      <p:sp>
        <p:nvSpPr>
          <p:cNvPr id="3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100" dirty="0">
                <a:latin typeface="Arial"/>
              </a:rPr>
              <a:t>Key occupancy model assumptions</a:t>
            </a:r>
          </a:p>
        </p:txBody>
      </p:sp>
    </p:spTree>
    <p:extLst>
      <p:ext uri="{BB962C8B-B14F-4D97-AF65-F5344CB8AC3E}">
        <p14:creationId xmlns:p14="http://schemas.microsoft.com/office/powerpoint/2010/main" val="163311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68911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B4A42-C782-164B-8AD9-9AE2E2C9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568450"/>
            <a:ext cx="1003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1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Introduction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14394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3600" noProof="1"/>
              <a:t>Covariates</a:t>
            </a:r>
            <a:endParaRPr lang="en-US" sz="3600" dirty="0"/>
          </a:p>
        </p:txBody>
      </p:sp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6"/>
            <a:ext cx="11156161" cy="1454713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 err="1">
                <a:latin typeface="+mj-lt"/>
                <a:cs typeface="Symbol" charset="2"/>
              </a:rPr>
              <a:t>blabla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3200" dirty="0" err="1">
                <a:latin typeface="+mj-lt"/>
                <a:cs typeface="Symbol" charset="2"/>
              </a:rPr>
              <a:t>blabla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38261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162560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3</a:t>
            </a:r>
            <a:br>
              <a:rPr lang="fr-FR" sz="3700" noProof="1"/>
            </a:br>
            <a:br>
              <a:rPr lang="fr-FR" sz="3700" noProof="1"/>
            </a:br>
            <a:r>
              <a:rPr lang="fr-FR" sz="3700" noProof="1"/>
              <a:t>Dynamic aka multiple-season occupancy models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5337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  <p:sp>
        <p:nvSpPr>
          <p:cNvPr id="5" name="Ellipse 4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Ellipse 5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5" idx="6"/>
            <a:endCxn id="6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6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endCxn id="5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Rectangle 10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800" b="1" dirty="0"/>
          </a:p>
        </p:txBody>
      </p:sp>
      <p:sp>
        <p:nvSpPr>
          <p:cNvPr id="13" name="ZoneTexte 12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22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ZoneTexte 18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4" name="ZoneTexte 23"/>
          <p:cNvSpPr txBox="1"/>
          <p:nvPr/>
        </p:nvSpPr>
        <p:spPr>
          <a:xfrm>
            <a:off x="2093812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</a:t>
            </a:r>
            <a:r>
              <a:rPr lang="fr-FR" sz="2700" i="1" dirty="0"/>
              <a:t>p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1086781" y="3349340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6473115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5372721" y="52672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>
                <a:latin typeface="Symbol" charset="2"/>
                <a:cs typeface="Symbol" charset="2"/>
              </a:rPr>
              <a:t>e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3054594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i="1" dirty="0"/>
              <a:t>p</a:t>
            </a:r>
            <a:endParaRPr lang="fr-FR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7549897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4091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276930" y="4426340"/>
            <a:ext cx="1867079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/>
              <a:t>extinction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9107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2523938" y="4728452"/>
            <a:ext cx="1385419" cy="8860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</a:t>
            </a:r>
          </a:p>
        </p:txBody>
      </p:sp>
      <p:sp>
        <p:nvSpPr>
          <p:cNvPr id="5" name="Ellipse 4"/>
          <p:cNvSpPr/>
          <p:nvPr/>
        </p:nvSpPr>
        <p:spPr>
          <a:xfrm>
            <a:off x="8053430" y="4695031"/>
            <a:ext cx="1335669" cy="9194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</a:t>
            </a:r>
          </a:p>
        </p:txBody>
      </p:sp>
      <p:sp>
        <p:nvSpPr>
          <p:cNvPr id="6" name="Rectangle 5"/>
          <p:cNvSpPr/>
          <p:nvPr/>
        </p:nvSpPr>
        <p:spPr>
          <a:xfrm>
            <a:off x="952130" y="2294831"/>
            <a:ext cx="10152172" cy="16793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714" y="4108995"/>
            <a:ext cx="10168725" cy="17583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AutoShape 22"/>
          <p:cNvCxnSpPr>
            <a:cxnSpLocks noChangeShapeType="1"/>
            <a:stCxn id="4" idx="0"/>
            <a:endCxn id="3" idx="2"/>
          </p:cNvCxnSpPr>
          <p:nvPr/>
        </p:nvCxnSpPr>
        <p:spPr bwMode="auto">
          <a:xfrm flipH="1" flipV="1">
            <a:off x="1613714" y="2862929"/>
            <a:ext cx="1602929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" name="AutoShape 22"/>
          <p:cNvCxnSpPr>
            <a:cxnSpLocks noChangeShapeType="1"/>
            <a:stCxn id="4" idx="6"/>
            <a:endCxn id="5" idx="2"/>
          </p:cNvCxnSpPr>
          <p:nvPr/>
        </p:nvCxnSpPr>
        <p:spPr bwMode="auto">
          <a:xfrm flipV="1">
            <a:off x="3909352" y="5154775"/>
            <a:ext cx="4144073" cy="167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" name="AutoShape 22"/>
          <p:cNvCxnSpPr>
            <a:cxnSpLocks noChangeShapeType="1"/>
            <a:stCxn id="5" idx="6"/>
          </p:cNvCxnSpPr>
          <p:nvPr/>
        </p:nvCxnSpPr>
        <p:spPr bwMode="auto">
          <a:xfrm>
            <a:off x="9389096" y="5154772"/>
            <a:ext cx="1414488" cy="300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1" name="AutoShape 22"/>
          <p:cNvCxnSpPr>
            <a:cxnSpLocks noChangeShapeType="1"/>
            <a:endCxn id="4" idx="2"/>
          </p:cNvCxnSpPr>
          <p:nvPr/>
        </p:nvCxnSpPr>
        <p:spPr bwMode="auto">
          <a:xfrm>
            <a:off x="1425634" y="5157782"/>
            <a:ext cx="1098299" cy="1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" name="Rectangle 11"/>
          <p:cNvSpPr/>
          <p:nvPr/>
        </p:nvSpPr>
        <p:spPr>
          <a:xfrm>
            <a:off x="900668" y="6027248"/>
            <a:ext cx="4406799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O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occupied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U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unoccupied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38333" y="1701073"/>
            <a:ext cx="6210702" cy="4588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2300" dirty="0">
                <a:latin typeface="Arial" pitchFamily="34" charset="0"/>
                <a:cs typeface="Arial" pitchFamily="34" charset="0"/>
              </a:rPr>
              <a:t>1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detected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; 0 =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species</a:t>
            </a:r>
            <a:r>
              <a:rPr lang="fr-FR" sz="23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2300" dirty="0" err="1">
                <a:latin typeface="Arial" pitchFamily="34" charset="0"/>
                <a:cs typeface="Arial" pitchFamily="34" charset="0"/>
              </a:rPr>
              <a:t>undetected</a:t>
            </a:r>
            <a:endParaRPr lang="fr-FR" sz="2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80862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12618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520289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52043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83800" y="2394048"/>
            <a:ext cx="1129218" cy="468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31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  <a:endParaRPr lang="fr-FR" sz="3100" b="1" baseline="-25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22"/>
          <p:cNvCxnSpPr>
            <a:cxnSpLocks noChangeShapeType="1"/>
            <a:stCxn id="4" idx="0"/>
            <a:endCxn id="14" idx="2"/>
          </p:cNvCxnSpPr>
          <p:nvPr/>
        </p:nvCxnSpPr>
        <p:spPr bwMode="auto">
          <a:xfrm flipV="1">
            <a:off x="3216641" y="2862929"/>
            <a:ext cx="28827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22"/>
          <p:cNvCxnSpPr>
            <a:cxnSpLocks noChangeShapeType="1"/>
            <a:stCxn id="4" idx="0"/>
            <a:endCxn id="15" idx="2"/>
          </p:cNvCxnSpPr>
          <p:nvPr/>
        </p:nvCxnSpPr>
        <p:spPr bwMode="auto">
          <a:xfrm flipV="1">
            <a:off x="3216645" y="2862929"/>
            <a:ext cx="1660582" cy="186551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22"/>
          <p:cNvCxnSpPr>
            <a:cxnSpLocks noChangeShapeType="1"/>
            <a:stCxn id="5" idx="0"/>
            <a:endCxn id="16" idx="2"/>
          </p:cNvCxnSpPr>
          <p:nvPr/>
        </p:nvCxnSpPr>
        <p:spPr bwMode="auto">
          <a:xfrm flipH="1" flipV="1">
            <a:off x="7084900" y="2862930"/>
            <a:ext cx="1636364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22"/>
          <p:cNvCxnSpPr>
            <a:cxnSpLocks noChangeShapeType="1"/>
            <a:stCxn id="5" idx="0"/>
            <a:endCxn id="17" idx="2"/>
          </p:cNvCxnSpPr>
          <p:nvPr/>
        </p:nvCxnSpPr>
        <p:spPr bwMode="auto">
          <a:xfrm flipH="1" flipV="1">
            <a:off x="8716653" y="2862930"/>
            <a:ext cx="4608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22"/>
          <p:cNvCxnSpPr>
            <a:cxnSpLocks noChangeShapeType="1"/>
            <a:stCxn id="5" idx="0"/>
            <a:endCxn id="18" idx="2"/>
          </p:cNvCxnSpPr>
          <p:nvPr/>
        </p:nvCxnSpPr>
        <p:spPr bwMode="auto">
          <a:xfrm flipV="1">
            <a:off x="8721265" y="2862930"/>
            <a:ext cx="1627147" cy="183209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" name="ZoneTexte 24"/>
          <p:cNvSpPr txBox="1"/>
          <p:nvPr/>
        </p:nvSpPr>
        <p:spPr>
          <a:xfrm>
            <a:off x="5372721" y="5216475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b="1" dirty="0">
                <a:latin typeface="Symbol" charset="2"/>
                <a:cs typeface="Symbol" charset="2"/>
              </a:rPr>
              <a:t>g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049048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212582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3016851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6517669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7605586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p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474333" y="3368381"/>
            <a:ext cx="1532511" cy="520361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700" dirty="0"/>
              <a:t>1-p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5175363" y="4460207"/>
            <a:ext cx="2087153" cy="474194"/>
          </a:xfrm>
          <a:prstGeom prst="rect">
            <a:avLst/>
          </a:prstGeom>
          <a:noFill/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2400" b="1" dirty="0" err="1"/>
              <a:t>colonization</a:t>
            </a:r>
            <a:endParaRPr lang="fr-FR" sz="1600" b="1" dirty="0"/>
          </a:p>
        </p:txBody>
      </p:sp>
      <p:sp>
        <p:nvSpPr>
          <p:cNvPr id="33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129177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contenu 2"/>
          <p:cNvSpPr txBox="1">
            <a:spLocks/>
          </p:cNvSpPr>
          <p:nvPr/>
        </p:nvSpPr>
        <p:spPr>
          <a:xfrm>
            <a:off x="592513" y="1915022"/>
            <a:ext cx="11156161" cy="30633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y</a:t>
            </a:r>
            <a:r>
              <a:rPr lang="fr-FR" sz="3200" baseline="-25000" dirty="0">
                <a:latin typeface="Symbol" charset="2"/>
                <a:cs typeface="Symbol" charset="2"/>
              </a:rPr>
              <a:t>1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dirty="0">
                <a:latin typeface="Symbol" charset="2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a site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occupied</a:t>
            </a:r>
            <a:r>
              <a:rPr lang="fr-FR" sz="3200" dirty="0">
                <a:latin typeface="+mj-lt"/>
                <a:cs typeface="Symbol" charset="2"/>
              </a:rPr>
              <a:t> - </a:t>
            </a:r>
            <a:r>
              <a:rPr lang="fr-FR" sz="32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3200" i="1" dirty="0">
                <a:latin typeface="+mj-lt"/>
                <a:cs typeface="Symbol" charset="2"/>
              </a:rPr>
              <a:t>p </a:t>
            </a:r>
            <a:r>
              <a:rPr lang="fr-FR" sz="3200" dirty="0">
                <a:latin typeface="+mj-lt"/>
                <a:cs typeface="Symbol" charset="2"/>
              </a:rPr>
              <a:t>=</a:t>
            </a:r>
            <a:r>
              <a:rPr lang="fr-FR" sz="3200" i="1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prob</a:t>
            </a:r>
            <a:r>
              <a:rPr lang="fr-FR" sz="3200" dirty="0">
                <a:latin typeface="+mj-lt"/>
                <a:cs typeface="Symbol" charset="2"/>
              </a:rPr>
              <a:t>. </a:t>
            </a:r>
            <a:r>
              <a:rPr lang="fr-FR" sz="3200" dirty="0" err="1">
                <a:latin typeface="+mj-lt"/>
                <a:cs typeface="Symbol" charset="2"/>
              </a:rPr>
              <a:t>species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is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detected</a:t>
            </a:r>
            <a:r>
              <a:rPr lang="fr-FR" sz="3200" dirty="0">
                <a:latin typeface="+mj-lt"/>
                <a:cs typeface="Symbol" charset="2"/>
              </a:rPr>
              <a:t> (</a:t>
            </a:r>
            <a:r>
              <a:rPr lang="fr-FR" sz="3200" dirty="0" err="1">
                <a:latin typeface="+mj-lt"/>
                <a:cs typeface="Symbol" charset="2"/>
              </a:rPr>
              <a:t>given</a:t>
            </a:r>
            <a:r>
              <a:rPr lang="fr-FR" sz="3200" dirty="0">
                <a:latin typeface="+mj-lt"/>
                <a:cs typeface="Symbol" charset="2"/>
              </a:rPr>
              <a:t> </a:t>
            </a:r>
            <a:r>
              <a:rPr lang="fr-FR" sz="3200" dirty="0" err="1">
                <a:latin typeface="+mj-lt"/>
                <a:cs typeface="Symbol" charset="2"/>
              </a:rPr>
              <a:t>presence</a:t>
            </a:r>
            <a:r>
              <a:rPr lang="fr-FR" sz="3200" dirty="0">
                <a:latin typeface="+mj-lt"/>
                <a:cs typeface="Symbol" charset="2"/>
              </a:rPr>
              <a:t>) – </a:t>
            </a:r>
            <a:r>
              <a:rPr lang="fr-FR" sz="3200" b="1" dirty="0" err="1">
                <a:latin typeface="+mj-lt"/>
                <a:cs typeface="Symbol" charset="2"/>
              </a:rPr>
              <a:t>detection</a:t>
            </a: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g </a:t>
            </a:r>
            <a:r>
              <a:rPr lang="fr-FR" sz="3200" dirty="0">
                <a:cs typeface="Symbol" charset="2"/>
              </a:rPr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unoccupied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occupied</a:t>
            </a:r>
            <a:r>
              <a:rPr lang="fr-FR" sz="3200" dirty="0"/>
              <a:t> – </a:t>
            </a:r>
            <a:r>
              <a:rPr lang="fr-FR" sz="3200" b="1" dirty="0"/>
              <a:t>colonisation</a:t>
            </a:r>
            <a:endParaRPr lang="fr-FR" sz="3200" dirty="0">
              <a:cs typeface="Symbol" charset="2"/>
            </a:endParaRPr>
          </a:p>
          <a:p>
            <a:pPr marL="0" indent="0">
              <a:buNone/>
            </a:pPr>
            <a:r>
              <a:rPr lang="fr-FR" sz="3200" dirty="0">
                <a:latin typeface="Symbol" charset="2"/>
                <a:cs typeface="Symbol" charset="2"/>
              </a:rPr>
              <a:t>e </a:t>
            </a:r>
            <a:r>
              <a:rPr lang="fr-FR" sz="3200" dirty="0"/>
              <a:t>= </a:t>
            </a:r>
            <a:r>
              <a:rPr lang="fr-FR" sz="3200" dirty="0" err="1"/>
              <a:t>prob</a:t>
            </a:r>
            <a:r>
              <a:rPr lang="fr-FR" sz="3200" dirty="0"/>
              <a:t>. </a:t>
            </a:r>
            <a:r>
              <a:rPr lang="fr-FR" sz="3200" dirty="0" err="1"/>
              <a:t>occupied</a:t>
            </a:r>
            <a:r>
              <a:rPr lang="fr-FR" sz="3200" dirty="0"/>
              <a:t> site </a:t>
            </a:r>
            <a:r>
              <a:rPr lang="fr-FR" sz="3200" dirty="0" err="1"/>
              <a:t>becomes</a:t>
            </a:r>
            <a:r>
              <a:rPr lang="fr-FR" sz="3200" dirty="0"/>
              <a:t> </a:t>
            </a:r>
            <a:r>
              <a:rPr lang="fr-FR" sz="3200" dirty="0" err="1"/>
              <a:t>unoccupied</a:t>
            </a:r>
            <a:r>
              <a:rPr lang="fr-FR" sz="3200" dirty="0"/>
              <a:t> – </a:t>
            </a:r>
            <a:r>
              <a:rPr lang="fr-FR" sz="3200" b="1" dirty="0"/>
              <a:t>extinction</a:t>
            </a:r>
          </a:p>
          <a:p>
            <a:pPr>
              <a:buFont typeface="Symbol" charset="0"/>
              <a:buChar char="e"/>
            </a:pPr>
            <a:endParaRPr lang="fr-FR" sz="3200" b="1" i="1" dirty="0"/>
          </a:p>
          <a:p>
            <a:pPr marL="0" indent="0">
              <a:buNone/>
            </a:pPr>
            <a:endParaRPr lang="fr-FR" sz="32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200" b="1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18523" y="127000"/>
            <a:ext cx="11903099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(multi-season)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340683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000)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31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182841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</a:t>
            </a:r>
          </a:p>
          <a:p>
            <a:endParaRPr lang="fr-FR" sz="2800" dirty="0"/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24993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22592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</a:t>
            </a:r>
            <a:r>
              <a:rPr lang="fr-FR" sz="2800" dirty="0">
                <a:solidFill>
                  <a:srgbClr val="FF0000"/>
                </a:solidFill>
              </a:rPr>
              <a:t>110 </a:t>
            </a:r>
            <a:r>
              <a:rPr lang="fr-FR" sz="2800" dirty="0"/>
              <a:t>000) =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0000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</a:p>
          <a:p>
            <a:endParaRPr lang="fr-FR" sz="2800" dirty="0">
              <a:latin typeface="Symbol" charset="2"/>
              <a:cs typeface="Symbol" charset="2"/>
            </a:endParaRPr>
          </a:p>
          <a:p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replicated</a:t>
            </a:r>
            <a:r>
              <a:rPr lang="fr-FR" sz="2800" dirty="0"/>
              <a:t> </a:t>
            </a:r>
            <a:r>
              <a:rPr lang="fr-FR" sz="2800" dirty="0" err="1"/>
              <a:t>surveys</a:t>
            </a:r>
            <a:r>
              <a:rPr lang="fr-FR" sz="2800" dirty="0"/>
              <a:t> or </a:t>
            </a:r>
            <a:r>
              <a:rPr lang="fr-FR" sz="2800" dirty="0" err="1"/>
              <a:t>secondary</a:t>
            </a:r>
            <a:r>
              <a:rPr lang="fr-FR" sz="2800" dirty="0"/>
              <a:t> occasions</a:t>
            </a:r>
          </a:p>
          <a:p>
            <a:r>
              <a:rPr lang="fr-FR" sz="2800" dirty="0" err="1"/>
              <a:t>Closure</a:t>
            </a:r>
            <a:r>
              <a:rPr lang="fr-FR" sz="2800" dirty="0"/>
              <a:t> </a:t>
            </a:r>
            <a:r>
              <a:rPr lang="fr-FR" sz="2800" dirty="0" err="1"/>
              <a:t>assumption</a:t>
            </a:r>
            <a:r>
              <a:rPr lang="fr-FR" sz="2800" dirty="0"/>
              <a:t> 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0399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to map species distribution</a:t>
            </a:r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443831" y="1885818"/>
            <a:ext cx="11136645" cy="4292547"/>
          </a:xfr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sz="2800" b="1" dirty="0"/>
              <a:t>Occupancy: </a:t>
            </a:r>
            <a:r>
              <a:rPr lang="fr-FR" sz="2800" dirty="0"/>
              <a:t>proportion of an area </a:t>
            </a:r>
            <a:r>
              <a:rPr lang="fr-FR" sz="2800" dirty="0" err="1"/>
              <a:t>occupied</a:t>
            </a:r>
            <a:r>
              <a:rPr lang="fr-FR" sz="2800" dirty="0"/>
              <a:t> by a </a:t>
            </a:r>
            <a:r>
              <a:rPr lang="fr-FR" sz="2800" dirty="0" err="1"/>
              <a:t>species</a:t>
            </a:r>
            <a:endParaRPr lang="fr-FR" sz="2800" dirty="0"/>
          </a:p>
          <a:p>
            <a:pPr marL="0" indent="0">
              <a:buNone/>
            </a:pPr>
            <a:endParaRPr lang="fr-FR" sz="2800" dirty="0"/>
          </a:p>
          <a:p>
            <a:pPr>
              <a:buFontTx/>
              <a:buChar char="-"/>
            </a:pPr>
            <a:r>
              <a:rPr lang="fr-FR" sz="2800" dirty="0" err="1"/>
              <a:t>Species</a:t>
            </a:r>
            <a:r>
              <a:rPr lang="fr-FR" sz="2800" dirty="0"/>
              <a:t> range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Habitat </a:t>
            </a:r>
            <a:r>
              <a:rPr lang="fr-FR" sz="2800" dirty="0" err="1"/>
              <a:t>preferences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Metapopulation </a:t>
            </a:r>
            <a:r>
              <a:rPr lang="fr-FR" sz="2800" dirty="0" err="1"/>
              <a:t>dynamics</a:t>
            </a:r>
            <a:endParaRPr lang="fr-FR" sz="2800" dirty="0"/>
          </a:p>
          <a:p>
            <a:pPr>
              <a:buFontTx/>
              <a:buChar char="-"/>
            </a:pPr>
            <a:r>
              <a:rPr lang="fr-FR" sz="2800" dirty="0"/>
              <a:t>…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646394"/>
              </p:ext>
            </p:extLst>
          </p:nvPr>
        </p:nvGraphicFramePr>
        <p:xfrm>
          <a:off x="7006473" y="2590680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7826383" y="6134697"/>
            <a:ext cx="533150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endParaRPr lang="fr-FR" sz="1800" dirty="0"/>
          </a:p>
          <a:p>
            <a:r>
              <a:rPr lang="it-IT" sz="1800" dirty="0" err="1"/>
              <a:t>Levins</a:t>
            </a:r>
            <a:r>
              <a:rPr lang="it-IT" sz="1800" dirty="0"/>
              <a:t> 1967, </a:t>
            </a:r>
            <a:r>
              <a:rPr lang="it-IT" sz="1800" dirty="0" err="1"/>
              <a:t>McKenzie</a:t>
            </a:r>
            <a:r>
              <a:rPr lang="it-IT" sz="1800" dirty="0"/>
              <a:t> </a:t>
            </a:r>
            <a:r>
              <a:rPr lang="it-IT" sz="1800" i="1" dirty="0"/>
              <a:t>et al</a:t>
            </a:r>
            <a:r>
              <a:rPr lang="it-IT" sz="1800" dirty="0"/>
              <a:t>. 2003, 2006</a:t>
            </a:r>
            <a:endParaRPr lang="fr-FR" sz="1800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9442074" y="5170747"/>
            <a:ext cx="2194445" cy="41263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10/40 = 0.25</a:t>
            </a:r>
          </a:p>
        </p:txBody>
      </p:sp>
    </p:spTree>
    <p:extLst>
      <p:ext uri="{BB962C8B-B14F-4D97-AF65-F5344CB8AC3E}">
        <p14:creationId xmlns:p14="http://schemas.microsoft.com/office/powerpoint/2010/main" val="18073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 </a:t>
            </a:r>
            <a:r>
              <a:rPr lang="fr-FR" sz="2800" dirty="0">
                <a:solidFill>
                  <a:srgbClr val="FF0000"/>
                </a:solidFill>
              </a:rPr>
              <a:t>0</a:t>
            </a:r>
            <a:r>
              <a:rPr lang="fr-FR" sz="2800" dirty="0"/>
              <a:t>00)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…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45699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21" y="4233338"/>
            <a:ext cx="10343571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Pr(110 </a:t>
            </a:r>
            <a:r>
              <a:rPr lang="fr-FR" sz="2800" dirty="0">
                <a:solidFill>
                  <a:srgbClr val="FF0000"/>
                </a:solidFill>
              </a:rPr>
              <a:t>000</a:t>
            </a:r>
            <a:r>
              <a:rPr lang="fr-FR" sz="2800" dirty="0"/>
              <a:t>) = </a:t>
            </a:r>
            <a:r>
              <a:rPr lang="fr-FR" sz="2800" dirty="0"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latin typeface="Symbol" charset="2"/>
                <a:cs typeface="Symbol" charset="2"/>
              </a:rPr>
              <a:t>1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 (1 – </a:t>
            </a:r>
            <a:r>
              <a:rPr lang="fr-FR" sz="2800" i="1" dirty="0">
                <a:cs typeface="Symbol" charset="2"/>
              </a:rPr>
              <a:t>p</a:t>
            </a:r>
            <a:r>
              <a:rPr lang="fr-FR" sz="2800" dirty="0">
                <a:cs typeface="Symbol" charset="2"/>
              </a:rPr>
              <a:t>) 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[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0000"/>
                </a:solidFill>
                <a:latin typeface="Arial"/>
                <a:cs typeface="Arial"/>
              </a:rPr>
              <a:t> + (1 – </a:t>
            </a:r>
            <a:r>
              <a:rPr lang="fr-FR" sz="2800" dirty="0">
                <a:solidFill>
                  <a:srgbClr val="FF0000"/>
                </a:solidFill>
                <a:latin typeface="Symbol" charset="2"/>
                <a:cs typeface="Symbol" charset="2"/>
              </a:rPr>
              <a:t>e)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latin typeface="+mj-lt"/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latin typeface="+mj-lt"/>
                <a:cs typeface="Symbol" charset="2"/>
              </a:rPr>
              <a:t>)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0000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0000"/>
                </a:solidFill>
                <a:cs typeface="Symbol" charset="2"/>
              </a:rPr>
              <a:t>) ]</a:t>
            </a:r>
            <a:r>
              <a:rPr lang="fr-FR" sz="2800" dirty="0">
                <a:latin typeface="Symbol" charset="2"/>
                <a:cs typeface="Symbol" charset="2"/>
              </a:rPr>
              <a:t> 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8477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2"/>
            <a:ext cx="9818776" cy="53574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/>
              <a:t>Pr(000</a:t>
            </a:r>
            <a:r>
              <a:rPr lang="fr-FR" sz="2800" dirty="0">
                <a:solidFill>
                  <a:srgbClr val="FF0000"/>
                </a:solidFill>
              </a:rPr>
              <a:t> </a:t>
            </a:r>
            <a:r>
              <a:rPr lang="fr-FR" sz="2800" dirty="0"/>
              <a:t>010) = </a:t>
            </a:r>
            <a:r>
              <a:rPr lang="fr-FR" sz="2800" b="1" dirty="0">
                <a:solidFill>
                  <a:srgbClr val="FFFFFF"/>
                </a:solidFill>
                <a:latin typeface="Symbol" charset="2"/>
                <a:cs typeface="Symbol" charset="2"/>
              </a:rPr>
              <a:t>?</a:t>
            </a:r>
            <a:endParaRPr lang="fr-FR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88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3" name="Rectangle 2"/>
          <p:cNvSpPr/>
          <p:nvPr/>
        </p:nvSpPr>
        <p:spPr>
          <a:xfrm>
            <a:off x="592515" y="4233337"/>
            <a:ext cx="9818776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36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</a:t>
            </a:r>
            <a:endParaRPr lang="fr-FR" sz="2800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7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Dynamic occupancy model likelihood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5" name="Rectangle 4"/>
          <p:cNvSpPr/>
          <p:nvPr/>
        </p:nvSpPr>
        <p:spPr>
          <a:xfrm>
            <a:off x="592515" y="4233333"/>
            <a:ext cx="9818776" cy="96663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Pr(000 010) = [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–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 (1 –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e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) + (1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–</a:t>
            </a:r>
            <a:r>
              <a:rPr lang="fr-FR" sz="2800" dirty="0">
                <a:solidFill>
                  <a:srgbClr val="FFFFFF"/>
                </a:solidFill>
                <a:latin typeface="+mj-lt"/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y</a:t>
            </a:r>
            <a:r>
              <a:rPr lang="fr-FR" sz="2800" baseline="-25000" dirty="0">
                <a:solidFill>
                  <a:srgbClr val="FFFFFF"/>
                </a:solidFill>
                <a:latin typeface="Symbol" charset="2"/>
                <a:cs typeface="Symbol" charset="2"/>
              </a:rPr>
              <a:t>1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)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</a:t>
            </a:r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g ] </a:t>
            </a:r>
          </a:p>
          <a:p>
            <a:r>
              <a:rPr lang="fr-FR" sz="2800" dirty="0">
                <a:solidFill>
                  <a:srgbClr val="FFFFFF"/>
                </a:solidFill>
                <a:latin typeface="Symbol" charset="2"/>
                <a:cs typeface="Symbol" charset="2"/>
              </a:rPr>
              <a:t>		</a:t>
            </a:r>
            <a:r>
              <a:rPr lang="fr-FR" sz="2800" dirty="0">
                <a:solidFill>
                  <a:srgbClr val="FFFFFF"/>
                </a:solidFill>
                <a:latin typeface="Arial"/>
                <a:cs typeface="Arial"/>
              </a:rPr>
              <a:t>	x 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 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 (1 – </a:t>
            </a:r>
            <a:r>
              <a:rPr lang="fr-FR" sz="2800" i="1" dirty="0">
                <a:solidFill>
                  <a:srgbClr val="FFFFFF"/>
                </a:solidFill>
                <a:cs typeface="Symbol" charset="2"/>
              </a:rPr>
              <a:t>p</a:t>
            </a:r>
            <a:r>
              <a:rPr lang="fr-FR" sz="2800" dirty="0">
                <a:solidFill>
                  <a:srgbClr val="FFFFFF"/>
                </a:solidFill>
                <a:cs typeface="Symbol" charset="2"/>
              </a:rPr>
              <a:t>)</a:t>
            </a:r>
            <a:endParaRPr lang="fr-FR" sz="28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99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Derived parameters</a:t>
            </a:r>
            <a:endParaRPr lang="en-US" sz="44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10225071" y="1474755"/>
            <a:ext cx="1845253" cy="20981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y</a:t>
            </a:r>
            <a:r>
              <a:rPr lang="fr-FR" sz="1600" baseline="-25000" dirty="0">
                <a:latin typeface="Symbol" charset="2"/>
                <a:cs typeface="Symbol" charset="2"/>
              </a:rPr>
              <a:t>1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dirty="0">
                <a:latin typeface="Symbol" charset="2"/>
                <a:cs typeface="Symbol" charset="2"/>
              </a:rPr>
              <a:t> </a:t>
            </a:r>
            <a:r>
              <a:rPr lang="fr-FR" sz="1600" b="1" dirty="0">
                <a:latin typeface="+mj-lt"/>
                <a:cs typeface="Symbol" charset="2"/>
              </a:rPr>
              <a:t>occupancy</a:t>
            </a:r>
          </a:p>
          <a:p>
            <a:pPr marL="0" indent="0">
              <a:buNone/>
            </a:pPr>
            <a:r>
              <a:rPr lang="fr-FR" sz="1600" i="1" dirty="0">
                <a:latin typeface="+mj-lt"/>
                <a:cs typeface="Symbol" charset="2"/>
              </a:rPr>
              <a:t>p </a:t>
            </a:r>
            <a:r>
              <a:rPr lang="fr-FR" sz="1600" dirty="0">
                <a:latin typeface="+mj-lt"/>
                <a:cs typeface="Symbol" charset="2"/>
              </a:rPr>
              <a:t>=</a:t>
            </a:r>
            <a:r>
              <a:rPr lang="fr-FR" sz="1600" i="1" dirty="0">
                <a:latin typeface="+mj-lt"/>
                <a:cs typeface="Symbol" charset="2"/>
              </a:rPr>
              <a:t> </a:t>
            </a:r>
            <a:r>
              <a:rPr lang="fr-FR" sz="1600" b="1" dirty="0" err="1">
                <a:latin typeface="+mj-lt"/>
                <a:cs typeface="Symbol" charset="2"/>
              </a:rPr>
              <a:t>detection</a:t>
            </a:r>
            <a:endParaRPr lang="fr-FR" sz="1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g </a:t>
            </a:r>
            <a:r>
              <a:rPr lang="fr-FR" sz="1600" dirty="0">
                <a:cs typeface="Symbol" charset="2"/>
              </a:rPr>
              <a:t>= </a:t>
            </a:r>
            <a:r>
              <a:rPr lang="fr-FR" sz="1600" b="1" dirty="0"/>
              <a:t>colonisation</a:t>
            </a:r>
            <a:endParaRPr lang="fr-FR" sz="1600" dirty="0">
              <a:cs typeface="Symbol" charset="2"/>
            </a:endParaRPr>
          </a:p>
          <a:p>
            <a:pPr marL="0" indent="0">
              <a:buNone/>
            </a:pPr>
            <a:r>
              <a:rPr lang="fr-FR" sz="1600" dirty="0">
                <a:latin typeface="Symbol" charset="2"/>
                <a:cs typeface="Symbol" charset="2"/>
              </a:rPr>
              <a:t>e</a:t>
            </a:r>
            <a:r>
              <a:rPr lang="fr-FR" sz="1600" dirty="0"/>
              <a:t> = </a:t>
            </a:r>
            <a:r>
              <a:rPr lang="fr-FR" sz="1600" b="1" dirty="0"/>
              <a:t>extinction</a:t>
            </a:r>
            <a:endParaRPr lang="fr-FR" sz="1600" b="1" i="1" dirty="0"/>
          </a:p>
        </p:txBody>
      </p:sp>
      <p:sp>
        <p:nvSpPr>
          <p:cNvPr id="6" name="Espace réservé de contenu 2"/>
          <p:cNvSpPr txBox="1">
            <a:spLocks/>
          </p:cNvSpPr>
          <p:nvPr/>
        </p:nvSpPr>
        <p:spPr>
          <a:xfrm>
            <a:off x="592513" y="1915022"/>
            <a:ext cx="11156161" cy="4028580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fr-FR" sz="3600" dirty="0" err="1">
                <a:latin typeface="Arial"/>
                <a:cs typeface="Arial"/>
              </a:rPr>
              <a:t>Season-specific</a:t>
            </a:r>
            <a:r>
              <a:rPr lang="fr-FR" sz="3600" dirty="0">
                <a:latin typeface="Arial"/>
                <a:cs typeface="Arial"/>
              </a:rPr>
              <a:t>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y</a:t>
            </a:r>
            <a:r>
              <a:rPr lang="fr-FR" sz="3600" baseline="-25000" dirty="0">
                <a:latin typeface="Arial"/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</a:t>
            </a:r>
            <a:r>
              <a:rPr lang="fr-FR" sz="3600" dirty="0">
                <a:latin typeface="+mj-lt"/>
                <a:cs typeface="Symbol" charset="2"/>
              </a:rPr>
              <a:t>=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(1 – </a:t>
            </a:r>
            <a:r>
              <a:rPr lang="fr-FR" sz="3600" dirty="0">
                <a:latin typeface="Symbol" charset="2"/>
                <a:cs typeface="Symbol" charset="2"/>
              </a:rPr>
              <a:t>e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 + (1 –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latin typeface="Arial"/>
                <a:cs typeface="Arial"/>
              </a:rPr>
              <a:t>t</a:t>
            </a:r>
            <a:r>
              <a:rPr lang="fr-FR" sz="3600" dirty="0">
                <a:latin typeface="Arial"/>
                <a:cs typeface="Arial"/>
              </a:rPr>
              <a:t>)</a:t>
            </a:r>
            <a:r>
              <a:rPr lang="fr-FR" sz="3600" dirty="0">
                <a:latin typeface="Symbol" charset="2"/>
                <a:cs typeface="Symbol" charset="2"/>
              </a:rPr>
              <a:t> g</a:t>
            </a:r>
            <a:r>
              <a:rPr lang="fr-FR" sz="3600" baseline="-25000" dirty="0">
                <a:latin typeface="Arial"/>
                <a:cs typeface="Arial"/>
              </a:rPr>
              <a:t>t</a:t>
            </a:r>
            <a:endParaRPr lang="fr-FR" sz="3600" b="1" baseline="-25000" dirty="0">
              <a:latin typeface="Arial"/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>
              <a:buFontTx/>
              <a:buChar char="-"/>
            </a:pPr>
            <a:r>
              <a:rPr lang="fr-FR" sz="3600" dirty="0">
                <a:cs typeface="Arial"/>
              </a:rPr>
              <a:t>Rate of change in occupancy:</a:t>
            </a:r>
          </a:p>
          <a:p>
            <a:pPr marL="0" indent="0">
              <a:buNone/>
            </a:pPr>
            <a:r>
              <a:rPr lang="fr-FR" sz="3600" dirty="0">
                <a:latin typeface="Symbol" charset="2"/>
                <a:cs typeface="Symbol" charset="2"/>
              </a:rPr>
              <a:t>	</a:t>
            </a:r>
            <a:r>
              <a:rPr lang="fr-FR" sz="3600" dirty="0" err="1">
                <a:latin typeface="Symbol" charset="2"/>
                <a:cs typeface="Symbol" charset="2"/>
              </a:rPr>
              <a:t>l</a:t>
            </a:r>
            <a:r>
              <a:rPr lang="fr-FR" sz="3600" baseline="-25000" dirty="0" err="1">
                <a:cs typeface="Arial"/>
              </a:rPr>
              <a:t>t</a:t>
            </a:r>
            <a:r>
              <a:rPr lang="fr-FR" sz="3600" dirty="0">
                <a:cs typeface="Arial"/>
              </a:rPr>
              <a:t> = </a:t>
            </a:r>
            <a:r>
              <a:rPr lang="fr-FR" sz="3600" dirty="0">
                <a:latin typeface="Symbol" charset="2"/>
                <a:cs typeface="Symbol" charset="2"/>
              </a:rPr>
              <a:t>y</a:t>
            </a:r>
            <a:r>
              <a:rPr lang="fr-FR" sz="3600" baseline="-25000" dirty="0">
                <a:cs typeface="Arial"/>
              </a:rPr>
              <a:t>t+1</a:t>
            </a:r>
            <a:r>
              <a:rPr lang="fr-FR" sz="3600" dirty="0">
                <a:latin typeface="Symbol" charset="2"/>
                <a:cs typeface="Symbol" charset="2"/>
              </a:rPr>
              <a:t> / </a:t>
            </a:r>
            <a:r>
              <a:rPr lang="fr-FR" sz="3600" dirty="0" err="1">
                <a:latin typeface="Symbol" charset="2"/>
                <a:cs typeface="Symbol" charset="2"/>
              </a:rPr>
              <a:t>y</a:t>
            </a:r>
            <a:r>
              <a:rPr lang="fr-FR" sz="3600" baseline="-25000" dirty="0" err="1">
                <a:cs typeface="Arial"/>
              </a:rPr>
              <a:t>t</a:t>
            </a:r>
            <a:endParaRPr lang="fr-FR" sz="3600" b="1" baseline="-25000" dirty="0">
              <a:cs typeface="Arial"/>
            </a:endParaRPr>
          </a:p>
          <a:p>
            <a:pPr marL="0" indent="0">
              <a:buNone/>
            </a:pPr>
            <a:endParaRPr lang="fr-FR" sz="3600" b="1" dirty="0">
              <a:latin typeface="+mj-lt"/>
              <a:cs typeface="Symbol" charset="2"/>
            </a:endParaRPr>
          </a:p>
          <a:p>
            <a:pPr marL="0" indent="0">
              <a:buNone/>
            </a:pPr>
            <a:endParaRPr lang="fr-FR" sz="3600" b="1" dirty="0"/>
          </a:p>
        </p:txBody>
      </p:sp>
    </p:spTree>
    <p:extLst>
      <p:ext uri="{BB962C8B-B14F-4D97-AF65-F5344CB8AC3E}">
        <p14:creationId xmlns:p14="http://schemas.microsoft.com/office/powerpoint/2010/main" val="24568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Dynamic occupancy model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993362"/>
              </p:ext>
            </p:extLst>
          </p:nvPr>
        </p:nvGraphicFramePr>
        <p:xfrm>
          <a:off x="490061" y="1714502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49" y="3963989"/>
            <a:ext cx="3052707" cy="126559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9"/>
          <a:srcRect l="3107" r="2829"/>
          <a:stretch/>
        </p:blipFill>
        <p:spPr>
          <a:xfrm>
            <a:off x="4466222" y="3876692"/>
            <a:ext cx="3452687" cy="15038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10"/>
          <a:srcRect t="27290"/>
          <a:stretch/>
        </p:blipFill>
        <p:spPr>
          <a:xfrm>
            <a:off x="8678197" y="4255483"/>
            <a:ext cx="2871618" cy="11578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10"/>
          <a:srcRect l="62873" b="66940"/>
          <a:stretch/>
        </p:blipFill>
        <p:spPr>
          <a:xfrm>
            <a:off x="9522714" y="3824481"/>
            <a:ext cx="1066144" cy="5264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10"/>
          <a:srcRect l="24916" r="39168" b="66940"/>
          <a:stretch/>
        </p:blipFill>
        <p:spPr>
          <a:xfrm>
            <a:off x="10372225" y="3824481"/>
            <a:ext cx="1031362" cy="5264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81733" y="5654715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>
                <a:latin typeface="Arial" pitchFamily="34" charset="0"/>
                <a:cs typeface="Arial" pitchFamily="34" charset="0"/>
              </a:rPr>
              <a:t>Markov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9816" y="5654719"/>
            <a:ext cx="4406799" cy="581916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fr-FR" sz="3100" dirty="0" err="1">
                <a:latin typeface="Arial" pitchFamily="34" charset="0"/>
                <a:cs typeface="Arial" pitchFamily="34" charset="0"/>
              </a:rPr>
              <a:t>hidden</a:t>
            </a:r>
            <a:endParaRPr lang="fr-FR" sz="31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0114" y="127000"/>
            <a:ext cx="11784577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000" noProof="1"/>
              <a:t>Single-season is a particular case of multi-season</a:t>
            </a:r>
            <a:endParaRPr lang="en-US" sz="4000" dirty="0"/>
          </a:p>
        </p:txBody>
      </p:sp>
      <p:sp>
        <p:nvSpPr>
          <p:cNvPr id="4" name="Espace réservé de contenu 2"/>
          <p:cNvSpPr txBox="1">
            <a:spLocks/>
          </p:cNvSpPr>
          <p:nvPr/>
        </p:nvSpPr>
        <p:spPr>
          <a:xfrm>
            <a:off x="592513" y="1915027"/>
            <a:ext cx="11156161" cy="608047"/>
          </a:xfrm>
          <a:prstGeom prst="rect">
            <a:avLst/>
          </a:prstGeom>
        </p:spPr>
        <p:txBody>
          <a:bodyPr vert="horz" lIns="103847" tIns="51924" rIns="103847" bIns="51924" rtlCol="0">
            <a:no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3200" dirty="0"/>
              <a:t>No </a:t>
            </a:r>
            <a:r>
              <a:rPr lang="fr-FR" sz="3200" dirty="0" err="1"/>
              <a:t>colonization</a:t>
            </a:r>
            <a:r>
              <a:rPr lang="fr-FR" sz="3200" dirty="0"/>
              <a:t> (</a:t>
            </a:r>
            <a:r>
              <a:rPr lang="fr-FR" sz="3200" dirty="0">
                <a:latin typeface="Symbol" charset="2"/>
                <a:cs typeface="Symbol" charset="2"/>
              </a:rPr>
              <a:t>g = 0</a:t>
            </a:r>
            <a:r>
              <a:rPr lang="fr-FR" sz="3200" dirty="0"/>
              <a:t>) and no extinction (</a:t>
            </a:r>
            <a:r>
              <a:rPr lang="fr-FR" sz="3200" dirty="0">
                <a:latin typeface="Symbol" charset="2"/>
                <a:cs typeface="Symbol" charset="2"/>
              </a:rPr>
              <a:t>e = </a:t>
            </a:r>
            <a:r>
              <a:rPr lang="fr-FR" sz="3200" dirty="0"/>
              <a:t>0)</a:t>
            </a:r>
            <a:endParaRPr lang="fr-FR" sz="3200" i="1" dirty="0"/>
          </a:p>
        </p:txBody>
      </p:sp>
      <p:graphicFrame>
        <p:nvGraphicFramePr>
          <p:cNvPr id="5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56528"/>
              </p:ext>
            </p:extLst>
          </p:nvPr>
        </p:nvGraphicFramePr>
        <p:xfrm>
          <a:off x="422333" y="2442621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321" y="4742906"/>
            <a:ext cx="3052707" cy="126559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10469" y="5093014"/>
            <a:ext cx="2871618" cy="10992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1487" y="4670138"/>
            <a:ext cx="2606230" cy="148966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454986" y="4603400"/>
            <a:ext cx="1066144" cy="5264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04497" y="4603401"/>
            <a:ext cx="1031362" cy="52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41344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0B4A42-C782-164B-8AD9-9AE2E2C9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2" y="1568450"/>
            <a:ext cx="10033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2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833622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4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</p:spTree>
    <p:extLst>
      <p:ext uri="{BB962C8B-B14F-4D97-AF65-F5344CB8AC3E}">
        <p14:creationId xmlns:p14="http://schemas.microsoft.com/office/powerpoint/2010/main" val="264221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4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Occupancy models with species misidentification</a:t>
            </a:r>
            <a:r>
              <a:rPr lang="fr-FR" sz="3700" dirty="0"/>
              <a:t>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1303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24" y="4588934"/>
            <a:ext cx="2577961" cy="1832187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Species misidentification</a:t>
            </a:r>
            <a:endParaRPr lang="en-US" sz="4500" dirty="0"/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805816" y="4353555"/>
            <a:ext cx="7421641" cy="2646680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9426" indent="-389426">
              <a:spcBef>
                <a:spcPts val="0"/>
              </a:spcBef>
              <a:buFont typeface="Arial"/>
              <a:buChar char="•"/>
            </a:pPr>
            <a:r>
              <a:rPr lang="en-US" sz="3700" dirty="0"/>
              <a:t>How to account for false positives due to species misidentification?</a:t>
            </a:r>
            <a:endParaRPr lang="en-US" sz="3700" dirty="0">
              <a:latin typeface="Arial"/>
            </a:endParaRPr>
          </a:p>
          <a:p>
            <a:pPr marL="389426" indent="-389426">
              <a:spcBef>
                <a:spcPts val="0"/>
              </a:spcBef>
              <a:buFont typeface="Arial"/>
              <a:buChar char="•"/>
            </a:pPr>
            <a:endParaRPr lang="en-US" sz="2700" dirty="0">
              <a:latin typeface="Arial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10" y="1461117"/>
            <a:ext cx="10529791" cy="293258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22802" y="1576142"/>
            <a:ext cx="1242742" cy="412639"/>
          </a:xfrm>
          <a:prstGeom prst="rect">
            <a:avLst/>
          </a:prstGeom>
          <a:noFill/>
          <a:ln w="19050">
            <a:noFill/>
          </a:ln>
        </p:spPr>
        <p:txBody>
          <a:bodyPr wrap="square" lIns="103847" tIns="51924" rIns="103847" bIns="51924" rtlCol="0">
            <a:spAutoFit/>
          </a:bodyPr>
          <a:lstStyle>
            <a:defPPr>
              <a:defRPr lang="fr-FR"/>
            </a:defPPr>
            <a:lvl1pPr algn="ctr"/>
          </a:lstStyle>
          <a:p>
            <a:r>
              <a:rPr lang="fr-FR" b="1" dirty="0">
                <a:solidFill>
                  <a:schemeClr val="bg1"/>
                </a:solidFill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891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Data</a:t>
            </a:r>
            <a:endParaRPr lang="en-US" sz="4500" dirty="0"/>
          </a:p>
        </p:txBody>
      </p:sp>
      <p:sp>
        <p:nvSpPr>
          <p:cNvPr id="7" name="Titre 1"/>
          <p:cNvSpPr txBox="1">
            <a:spLocks/>
          </p:cNvSpPr>
          <p:nvPr/>
        </p:nvSpPr>
        <p:spPr bwMode="auto">
          <a:xfrm rot="10800000" flipV="1">
            <a:off x="-184529" y="1555753"/>
            <a:ext cx="7421641" cy="819151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/>
              <a:t>Observations by hunters (phone interviews); </a:t>
            </a:r>
            <a:r>
              <a:rPr lang="en-US" sz="2700" i="1" dirty="0"/>
              <a:t>uncertainty</a:t>
            </a:r>
            <a:r>
              <a:rPr lang="en-US" sz="2700" dirty="0"/>
              <a:t> in species identification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 bwMode="auto">
          <a:xfrm>
            <a:off x="7078406" y="15367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700" dirty="0">
                <a:latin typeface="Arial"/>
              </a:rPr>
              <a:t>Telemetry; </a:t>
            </a:r>
          </a:p>
          <a:p>
            <a:pPr algn="ctr">
              <a:spcBef>
                <a:spcPts val="0"/>
              </a:spcBef>
            </a:pPr>
            <a:r>
              <a:rPr lang="en-US" sz="2700" i="1" dirty="0">
                <a:latin typeface="Arial"/>
              </a:rPr>
              <a:t>no doubt </a:t>
            </a:r>
            <a:r>
              <a:rPr lang="en-US" sz="2700" dirty="0">
                <a:latin typeface="Arial"/>
              </a:rPr>
              <a:t>about species</a:t>
            </a:r>
          </a:p>
        </p:txBody>
      </p:sp>
      <p:sp>
        <p:nvSpPr>
          <p:cNvPr id="12" name="Titre 1"/>
          <p:cNvSpPr txBox="1">
            <a:spLocks/>
          </p:cNvSpPr>
          <p:nvPr/>
        </p:nvSpPr>
        <p:spPr bwMode="auto">
          <a:xfrm>
            <a:off x="4221650" y="4394200"/>
            <a:ext cx="4183555" cy="834384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300" dirty="0">
                <a:latin typeface="Arial"/>
              </a:rPr>
              <a:t>Habitat quality</a:t>
            </a:r>
          </a:p>
        </p:txBody>
      </p:sp>
      <p:pic>
        <p:nvPicPr>
          <p:cNvPr id="2" name="Image 1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81"/>
          <a:stretch/>
        </p:blipFill>
        <p:spPr>
          <a:xfrm>
            <a:off x="4594012" y="5003804"/>
            <a:ext cx="3117810" cy="1784351"/>
          </a:xfrm>
          <a:prstGeom prst="rect">
            <a:avLst/>
          </a:prstGeom>
        </p:spPr>
      </p:pic>
      <p:pic>
        <p:nvPicPr>
          <p:cNvPr id="13" name="Image 12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8" b="32685"/>
          <a:stretch/>
        </p:blipFill>
        <p:spPr>
          <a:xfrm>
            <a:off x="7209536" y="2317753"/>
            <a:ext cx="4016537" cy="2368551"/>
          </a:xfrm>
          <a:prstGeom prst="rect">
            <a:avLst/>
          </a:prstGeom>
        </p:spPr>
      </p:pic>
      <p:pic>
        <p:nvPicPr>
          <p:cNvPr id="14" name="Image 13" descr="journal.pone.0065808.g001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9"/>
          <a:stretch/>
        </p:blipFill>
        <p:spPr>
          <a:xfrm>
            <a:off x="1508720" y="2343151"/>
            <a:ext cx="4016537" cy="22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Reminder: static occupancy model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825294"/>
              </p:ext>
            </p:extLst>
          </p:nvPr>
        </p:nvGraphicFramePr>
        <p:xfrm>
          <a:off x="471015" y="186265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005" y="4177758"/>
            <a:ext cx="3052707" cy="12655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9"/>
          <a:srcRect t="30971"/>
          <a:stretch/>
        </p:blipFill>
        <p:spPr>
          <a:xfrm>
            <a:off x="8659152" y="4527865"/>
            <a:ext cx="2871618" cy="10992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0173" y="4104988"/>
            <a:ext cx="2606230" cy="148966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9"/>
          <a:srcRect l="62873" b="66940"/>
          <a:stretch/>
        </p:blipFill>
        <p:spPr>
          <a:xfrm>
            <a:off x="9503669" y="4038252"/>
            <a:ext cx="1066144" cy="52644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9"/>
          <a:srcRect l="24916" r="39168" b="66940"/>
          <a:stretch/>
        </p:blipFill>
        <p:spPr>
          <a:xfrm>
            <a:off x="10353183" y="4038252"/>
            <a:ext cx="1031362" cy="526447"/>
          </a:xfrm>
          <a:prstGeom prst="rect">
            <a:avLst/>
          </a:prstGeom>
        </p:spPr>
      </p:pic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3416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3826528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Légende encadrée 1 5"/>
          <p:cNvSpPr/>
          <p:nvPr/>
        </p:nvSpPr>
        <p:spPr>
          <a:xfrm>
            <a:off x="4031203" y="5080000"/>
            <a:ext cx="2012426" cy="1016000"/>
          </a:xfrm>
          <a:prstGeom prst="borderCallout1">
            <a:avLst>
              <a:gd name="adj1" fmla="val -64583"/>
              <a:gd name="adj2" fmla="val 114873"/>
              <a:gd name="adj3" fmla="val -13426"/>
              <a:gd name="adj4" fmla="val 531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Uncertain</a:t>
            </a:r>
            <a:r>
              <a:rPr lang="fr-FR" sz="2400" b="1" dirty="0"/>
              <a:t> </a:t>
            </a:r>
            <a:r>
              <a:rPr lang="fr-FR" sz="2400" b="1" dirty="0" err="1"/>
              <a:t>detection</a:t>
            </a:r>
            <a:endParaRPr lang="fr-FR" sz="2400" b="1" dirty="0"/>
          </a:p>
        </p:txBody>
      </p:sp>
      <p:sp>
        <p:nvSpPr>
          <p:cNvPr id="14" name="Légende encadrée 1 13"/>
          <p:cNvSpPr/>
          <p:nvPr/>
        </p:nvSpPr>
        <p:spPr>
          <a:xfrm>
            <a:off x="7702660" y="5060951"/>
            <a:ext cx="3978297" cy="1035051"/>
          </a:xfrm>
          <a:prstGeom prst="borderCallout1">
            <a:avLst>
              <a:gd name="adj1" fmla="val -67480"/>
              <a:gd name="adj2" fmla="val 30705"/>
              <a:gd name="adj3" fmla="val -13426"/>
              <a:gd name="adj4" fmla="val 501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r>
              <a:rPr lang="fr-FR" sz="2400" b="1" dirty="0" err="1"/>
              <a:t>Detection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no </a:t>
            </a:r>
            <a:r>
              <a:rPr lang="fr-FR" sz="2400" b="1" dirty="0" err="1"/>
              <a:t>doubt</a:t>
            </a:r>
            <a:r>
              <a:rPr lang="fr-FR" sz="2400" b="1" dirty="0"/>
              <a:t> about the </a:t>
            </a:r>
            <a:r>
              <a:rPr lang="fr-FR" sz="2400" b="1" dirty="0" err="1"/>
              <a:t>species</a:t>
            </a:r>
            <a:endParaRPr lang="fr-FR" sz="2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57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04838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20569" y="5067308"/>
            <a:ext cx="1126831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10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false positive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502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Model allowing for false positives</a:t>
            </a:r>
            <a:endParaRPr lang="en-US" sz="4500" dirty="0"/>
          </a:p>
        </p:txBody>
      </p:sp>
      <p:graphicFrame>
        <p:nvGraphicFramePr>
          <p:cNvPr id="4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105533"/>
              </p:ext>
            </p:extLst>
          </p:nvPr>
        </p:nvGraphicFramePr>
        <p:xfrm>
          <a:off x="456399" y="1729305"/>
          <a:ext cx="11382733" cy="445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ZoneTexte 5"/>
          <p:cNvSpPr txBox="1"/>
          <p:nvPr/>
        </p:nvSpPr>
        <p:spPr>
          <a:xfrm>
            <a:off x="4109545" y="3905252"/>
            <a:ext cx="430818" cy="581916"/>
          </a:xfrm>
          <a:prstGeom prst="rect">
            <a:avLst/>
          </a:prstGeom>
          <a:solidFill>
            <a:schemeClr val="tx1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6690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515296" y="3892552"/>
            <a:ext cx="430818" cy="581916"/>
          </a:xfrm>
          <a:prstGeom prst="rect">
            <a:avLst/>
          </a:prstGeom>
          <a:solidFill>
            <a:srgbClr val="FFFFFF"/>
          </a:solidFill>
        </p:spPr>
        <p:txBody>
          <a:bodyPr wrap="none" lIns="103847" tIns="51924" rIns="103847" bIns="51924" rtlCol="0">
            <a:spAutoFit/>
          </a:bodyPr>
          <a:lstStyle/>
          <a:p>
            <a:r>
              <a:rPr lang="fr-FR" sz="3100" dirty="0">
                <a:solidFill>
                  <a:srgbClr val="000000"/>
                </a:solidFill>
              </a:rPr>
              <a:t>2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50736" y="5759452"/>
            <a:ext cx="11382585" cy="1058969"/>
          </a:xfrm>
          <a:prstGeom prst="rect">
            <a:avLst/>
          </a:prstGeom>
          <a:solidFill>
            <a:srgbClr val="FFFFFF"/>
          </a:solidFill>
        </p:spPr>
        <p:txBody>
          <a:bodyPr wrap="square" lIns="103847" tIns="51924" rIns="103847" bIns="51924" rtlCol="0">
            <a:spAutoFit/>
          </a:bodyPr>
          <a:lstStyle/>
          <a:p>
            <a:pPr algn="ctr"/>
            <a:r>
              <a:rPr lang="fr-FR" sz="3100" dirty="0">
                <a:solidFill>
                  <a:schemeClr val="bg1"/>
                </a:solidFill>
              </a:rPr>
              <a:t>p</a:t>
            </a:r>
            <a:r>
              <a:rPr lang="fr-FR" sz="3100" baseline="-25000" dirty="0">
                <a:solidFill>
                  <a:schemeClr val="bg1"/>
                </a:solidFill>
              </a:rPr>
              <a:t>11</a:t>
            </a:r>
            <a:r>
              <a:rPr lang="fr-FR" sz="3100" dirty="0">
                <a:solidFill>
                  <a:schemeClr val="bg1"/>
                </a:solidFill>
              </a:rPr>
              <a:t>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of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endParaRPr lang="fr-FR" sz="3100" dirty="0">
              <a:solidFill>
                <a:schemeClr val="bg1"/>
              </a:solidFill>
            </a:endParaRPr>
          </a:p>
          <a:p>
            <a:pPr algn="ctr"/>
            <a:r>
              <a:rPr lang="fr-FR" sz="3100" dirty="0">
                <a:solidFill>
                  <a:schemeClr val="bg1"/>
                </a:solidFill>
              </a:rPr>
              <a:t>b = </a:t>
            </a:r>
            <a:r>
              <a:rPr lang="fr-FR" sz="3100" dirty="0" err="1">
                <a:solidFill>
                  <a:schemeClr val="bg1"/>
                </a:solidFill>
              </a:rPr>
              <a:t>probability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that</a:t>
            </a:r>
            <a:r>
              <a:rPr lang="fr-FR" sz="3100" dirty="0">
                <a:solidFill>
                  <a:schemeClr val="bg1"/>
                </a:solidFill>
              </a:rPr>
              <a:t> a </a:t>
            </a:r>
            <a:r>
              <a:rPr lang="fr-FR" sz="3100" dirty="0" err="1">
                <a:solidFill>
                  <a:schemeClr val="bg1"/>
                </a:solidFill>
              </a:rPr>
              <a:t>detection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is</a:t>
            </a:r>
            <a:r>
              <a:rPr lang="fr-FR" sz="3100" dirty="0">
                <a:solidFill>
                  <a:schemeClr val="bg1"/>
                </a:solidFill>
              </a:rPr>
              <a:t> </a:t>
            </a:r>
            <a:r>
              <a:rPr lang="fr-FR" sz="3100" dirty="0" err="1">
                <a:solidFill>
                  <a:schemeClr val="bg1"/>
                </a:solidFill>
              </a:rPr>
              <a:t>classified</a:t>
            </a:r>
            <a:r>
              <a:rPr lang="fr-FR" sz="3100" dirty="0">
                <a:solidFill>
                  <a:schemeClr val="bg1"/>
                </a:solidFill>
              </a:rPr>
              <a:t> as </a:t>
            </a:r>
            <a:r>
              <a:rPr lang="fr-FR" sz="3100" dirty="0" err="1">
                <a:solidFill>
                  <a:schemeClr val="bg1"/>
                </a:solidFill>
              </a:rPr>
              <a:t>unambiguous</a:t>
            </a:r>
            <a:endParaRPr lang="fr-FR" sz="3100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6026" y="4483187"/>
            <a:ext cx="7408520" cy="12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20624" y="1911352"/>
            <a:ext cx="4227999" cy="5029287"/>
          </a:xfrm>
          <a:prstGeom prst="rect">
            <a:avLst/>
          </a:prstGeom>
          <a:solidFill>
            <a:schemeClr val="bg2"/>
          </a:solidFill>
        </p:spPr>
        <p:txBody>
          <a:bodyPr wrap="square" lIns="103847" tIns="51924" rIns="103847" bIns="51924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84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-US" sz="4100" dirty="0"/>
              <a:t>Estimates of occupancy for gray wolves in northern Montana from 2007–2010</a:t>
            </a:r>
            <a:endParaRPr lang="en-US" sz="4100" dirty="0">
              <a:latin typeface="Arial"/>
            </a:endParaRPr>
          </a:p>
        </p:txBody>
      </p:sp>
      <p:pic>
        <p:nvPicPr>
          <p:cNvPr id="3" name="Image 2" descr="journal.pone.0065808.g004.TI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6"/>
          <a:stretch/>
        </p:blipFill>
        <p:spPr>
          <a:xfrm>
            <a:off x="270028" y="2133602"/>
            <a:ext cx="11701925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5712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66255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67702"/>
              </p:ext>
            </p:extLst>
          </p:nvPr>
        </p:nvGraphicFramePr>
        <p:xfrm>
          <a:off x="7446598" y="2235087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Espace réservé du contenu 2"/>
          <p:cNvSpPr txBox="1">
            <a:spLocks/>
          </p:cNvSpPr>
          <p:nvPr/>
        </p:nvSpPr>
        <p:spPr>
          <a:xfrm>
            <a:off x="5586545" y="5332387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</p:txBody>
      </p:sp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73589"/>
              </p:ext>
            </p:extLst>
          </p:nvPr>
        </p:nvGraphicFramePr>
        <p:xfrm>
          <a:off x="2029394" y="2235085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61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5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Estimating co-occurrence of interacting species</a:t>
            </a:r>
            <a:r>
              <a:rPr lang="fr-FR" sz="3700" dirty="0"/>
              <a:t>  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374087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Rationale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0228" y="1714504"/>
            <a:ext cx="11054587" cy="4872567"/>
          </a:xfrm>
        </p:spPr>
        <p:txBody>
          <a:bodyPr>
            <a:noAutofit/>
          </a:bodyPr>
          <a:lstStyle/>
          <a:p>
            <a:r>
              <a:rPr lang="en-US" sz="3200" dirty="0"/>
              <a:t>Several (say 2) different species on a site</a:t>
            </a:r>
          </a:p>
          <a:p>
            <a:r>
              <a:rPr lang="en-US" sz="3200" dirty="0"/>
              <a:t>Interactions affect occupancy probabilities</a:t>
            </a:r>
          </a:p>
          <a:p>
            <a:r>
              <a:rPr lang="en-US" sz="3200" dirty="0"/>
              <a:t>Detection of a species affected by presence of another one: blurred interactions</a:t>
            </a:r>
          </a:p>
          <a:p>
            <a:r>
              <a:rPr lang="en-US" sz="3200" u="sng" dirty="0"/>
              <a:t>Examples</a:t>
            </a:r>
            <a:r>
              <a:rPr lang="en-US" sz="3200" dirty="0"/>
              <a:t>: predation, mutualism, competition, …</a:t>
            </a:r>
          </a:p>
          <a:p>
            <a:r>
              <a:rPr lang="en-US" sz="3200" dirty="0"/>
              <a:t>Occupancy of a species when other species is present?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952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5"/>
            <a:ext cx="11223876" cy="238240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U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unoccupied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only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AB =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71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State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507870" y="1688237"/>
            <a:ext cx="11223876" cy="3521182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b="1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7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37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. a site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occupied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by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A and B</a:t>
            </a:r>
            <a:endParaRPr lang="fr-FR" sz="37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167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 err="1"/>
              <a:t>Venn</a:t>
            </a:r>
            <a:r>
              <a:rPr lang="fr-FR" sz="4500" dirty="0"/>
              <a:t> </a:t>
            </a:r>
            <a:r>
              <a:rPr lang="fr-FR" sz="4500" dirty="0" err="1"/>
              <a:t>diagram</a:t>
            </a:r>
            <a:endParaRPr lang="fr-FR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016624" y="3404030"/>
            <a:ext cx="2160024" cy="6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A only</a:t>
            </a:r>
          </a:p>
          <a:p>
            <a:pPr eaLnBrk="1" hangingPunct="1"/>
            <a:endParaRPr lang="en-US" altLang="en-US" sz="16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8037606" y="3410021"/>
            <a:ext cx="2160026" cy="85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species B only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044816" y="3505742"/>
            <a:ext cx="2159466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NZ" altLang="en-US" sz="2400" dirty="0"/>
              <a:t>Occupied by </a:t>
            </a:r>
            <a:br>
              <a:rPr lang="en-NZ" altLang="en-US" sz="2400" dirty="0"/>
            </a:br>
            <a:r>
              <a:rPr lang="en-NZ" altLang="en-US" sz="2400" dirty="0"/>
              <a:t>both species</a:t>
            </a:r>
            <a:endParaRPr lang="en-NZ" altLang="en-US" sz="2400" dirty="0">
              <a:latin typeface="Times New Roman" pitchFamily="18" charset="0"/>
            </a:endParaRPr>
          </a:p>
          <a:p>
            <a:pPr eaLnBrk="1" hangingPunct="1"/>
            <a:endParaRPr lang="en-US" altLang="en-US" sz="1400" dirty="0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1540505" y="3211052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1540505" y="3206290"/>
            <a:ext cx="209722" cy="4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3847" tIns="51924" rIns="103847" bIns="51924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3" name="Rectangle 22"/>
          <p:cNvSpPr/>
          <p:nvPr/>
        </p:nvSpPr>
        <p:spPr>
          <a:xfrm>
            <a:off x="2166899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10524" y="4245187"/>
            <a:ext cx="1862182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2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200" dirty="0">
                <a:solidFill>
                  <a:prstClr val="white"/>
                </a:solidFill>
                <a:cs typeface="Symbol" charset="2"/>
              </a:rPr>
              <a:t>– </a:t>
            </a:r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86548" y="4245182"/>
            <a:ext cx="1032665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2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200" i="1" dirty="0">
              <a:solidFill>
                <a:prstClr val="white"/>
              </a:solidFill>
              <a:cs typeface="Symbol" charset="2"/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45707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31" name="Imag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722" y="2327887"/>
            <a:ext cx="1383940" cy="923328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 rotWithShape="1">
          <a:blip r:embed="rId4"/>
          <a:srcRect l="9557" t="18771" r="15811" b="11475"/>
          <a:stretch/>
        </p:blipFill>
        <p:spPr>
          <a:xfrm>
            <a:off x="8481392" y="2387620"/>
            <a:ext cx="1388173" cy="863599"/>
          </a:xfrm>
          <a:prstGeom prst="rect">
            <a:avLst/>
          </a:prstGeom>
        </p:spPr>
      </p:pic>
      <p:sp>
        <p:nvSpPr>
          <p:cNvPr id="34" name="Ellipse 33"/>
          <p:cNvSpPr/>
          <p:nvPr/>
        </p:nvSpPr>
        <p:spPr>
          <a:xfrm>
            <a:off x="4858598" y="1524016"/>
            <a:ext cx="6856219" cy="4047067"/>
          </a:xfrm>
          <a:prstGeom prst="ellipse">
            <a:avLst/>
          </a:prstGeom>
          <a:noFill/>
          <a:ln w="952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3847" tIns="51924" rIns="103847" bIns="51924" rtlCol="0" anchor="ctr"/>
          <a:lstStyle/>
          <a:p>
            <a:pPr algn="ctr"/>
            <a:endParaRPr lang="fr-FR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248" y="2242253"/>
            <a:ext cx="1845253" cy="122909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489733" y="5989306"/>
            <a:ext cx="9158549" cy="658860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algn="ctr"/>
            <a:r>
              <a:rPr lang="en-NZ" altLang="en-US" sz="2400" dirty="0"/>
              <a:t>Site unoccupied with prob</a:t>
            </a:r>
            <a:r>
              <a:rPr lang="en-NZ" altLang="en-US" sz="3600" dirty="0"/>
              <a:t>.: 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1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</a:t>
            </a:r>
            <a:r>
              <a:rPr lang="fr-FR" sz="3600" dirty="0">
                <a:solidFill>
                  <a:prstClr val="white"/>
                </a:solidFill>
                <a:latin typeface="Symbol" charset="2"/>
                <a:cs typeface="Symbol" charset="2"/>
              </a:rPr>
              <a:t> –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B</a:t>
            </a:r>
            <a:r>
              <a:rPr lang="fr-FR" sz="3600" baseline="300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3600" dirty="0">
                <a:solidFill>
                  <a:prstClr val="white"/>
                </a:solidFill>
                <a:cs typeface="Symbol" charset="2"/>
              </a:rPr>
              <a:t>+ </a:t>
            </a:r>
            <a:r>
              <a:rPr lang="fr-FR" sz="36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y</a:t>
            </a:r>
            <a:r>
              <a:rPr lang="fr-FR" sz="3600" baseline="30000" dirty="0" err="1">
                <a:solidFill>
                  <a:prstClr val="white"/>
                </a:solidFill>
                <a:latin typeface="Symbol" charset="2"/>
                <a:cs typeface="Symbol" charset="2"/>
              </a:rPr>
              <a:t>AB</a:t>
            </a:r>
            <a:endParaRPr lang="fr-FR" sz="3600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10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Events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490941" y="1688244"/>
            <a:ext cx="11223876" cy="295179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0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undetected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1 = A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700" dirty="0">
                <a:solidFill>
                  <a:prstClr val="white"/>
                </a:solidFill>
                <a:cs typeface="Symbol" charset="2"/>
              </a:rPr>
              <a:t>2 = B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700" dirty="0">
                <a:solidFill>
                  <a:prstClr val="white"/>
                </a:solidFill>
                <a:cs typeface="Symbol" charset="2"/>
              </a:rPr>
              <a:t>3 =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37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3700" dirty="0" err="1">
                <a:solidFill>
                  <a:prstClr val="white"/>
                </a:solidFill>
                <a:cs typeface="Symbol" charset="2"/>
              </a:rPr>
              <a:t>detected</a:t>
            </a:r>
            <a:endParaRPr lang="fr-FR" sz="3700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700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770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500" dirty="0"/>
              <a:t>Observation </a:t>
            </a:r>
            <a:r>
              <a:rPr lang="fr-FR" sz="4500" dirty="0" err="1"/>
              <a:t>process</a:t>
            </a:r>
            <a:endParaRPr lang="fr-FR" dirty="0"/>
          </a:p>
        </p:txBody>
      </p:sp>
      <p:sp>
        <p:nvSpPr>
          <p:cNvPr id="18" name="Rectangle 17"/>
          <p:cNvSpPr/>
          <p:nvPr/>
        </p:nvSpPr>
        <p:spPr>
          <a:xfrm>
            <a:off x="287795" y="1552780"/>
            <a:ext cx="11443952" cy="5152398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p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given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only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is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3600" b="1" i="1" dirty="0">
              <a:solidFill>
                <a:prstClr val="white"/>
              </a:solidFill>
              <a:cs typeface="Symbol" charset="2"/>
            </a:endParaRPr>
          </a:p>
          <a:p>
            <a:pPr lvl="0"/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and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28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A but not B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 err="1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 err="1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B but not A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endParaRPr lang="fr-FR" sz="1200" dirty="0">
              <a:solidFill>
                <a:prstClr val="white"/>
              </a:solidFill>
              <a:cs typeface="Symbol" charset="2"/>
            </a:endParaRPr>
          </a:p>
          <a:p>
            <a:r>
              <a:rPr lang="fr-FR" sz="3600" dirty="0">
                <a:solidFill>
                  <a:prstClr val="white"/>
                </a:solidFill>
                <a:cs typeface="Symbol" charset="2"/>
              </a:rPr>
              <a:t>r</a:t>
            </a:r>
            <a:r>
              <a:rPr lang="fr-FR" sz="3600" baseline="30000" dirty="0">
                <a:solidFill>
                  <a:prstClr val="white"/>
                </a:solidFill>
                <a:cs typeface="Symbol" charset="2"/>
              </a:rPr>
              <a:t>ab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=</a:t>
            </a:r>
            <a:r>
              <a:rPr lang="fr-FR" sz="2800" dirty="0">
                <a:solidFill>
                  <a:prstClr val="white"/>
                </a:solidFill>
                <a:latin typeface="Symbol" charset="2"/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prob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.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detecting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neither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species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when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both</a:t>
            </a:r>
            <a:r>
              <a:rPr lang="fr-FR" sz="2800" dirty="0">
                <a:solidFill>
                  <a:prstClr val="white"/>
                </a:solidFill>
                <a:cs typeface="Symbol" charset="2"/>
              </a:rPr>
              <a:t> </a:t>
            </a:r>
            <a:r>
              <a:rPr lang="fr-FR" sz="2800" dirty="0" err="1">
                <a:solidFill>
                  <a:prstClr val="white"/>
                </a:solidFill>
                <a:cs typeface="Symbol" charset="2"/>
              </a:rPr>
              <a:t>present</a:t>
            </a:r>
            <a:endParaRPr lang="fr-FR" sz="3600" b="1" dirty="0">
              <a:solidFill>
                <a:prstClr val="white"/>
              </a:solidFill>
              <a:cs typeface="Symbol" charset="2"/>
            </a:endParaRPr>
          </a:p>
          <a:p>
            <a:pPr lvl="0"/>
            <a:endParaRPr lang="fr-FR" sz="2800" b="1" i="1" dirty="0">
              <a:solidFill>
                <a:prstClr val="white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7383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7437479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Initial states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918564"/>
              </p:ext>
            </p:extLst>
          </p:nvPr>
        </p:nvGraphicFramePr>
        <p:xfrm>
          <a:off x="2794857" y="4527552"/>
          <a:ext cx="7454547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2400300" imgH="381000" progId="Equation.3">
                  <p:embed/>
                </p:oleObj>
              </mc:Choice>
              <mc:Fallback>
                <p:oleObj name="…quation" r:id="rId8" imgW="24003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94857" y="4527552"/>
                        <a:ext cx="7454547" cy="11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470432" y="3863527"/>
            <a:ext cx="738101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         A                B          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96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State process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12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5028014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004205"/>
              </p:ext>
            </p:extLst>
          </p:nvPr>
        </p:nvGraphicFramePr>
        <p:xfrm>
          <a:off x="4985055" y="4006856"/>
          <a:ext cx="2845645" cy="234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092200" imgH="901700" progId="Equation.3">
                  <p:embed/>
                </p:oleObj>
              </mc:Choice>
              <mc:Fallback>
                <p:oleObj name="…quation" r:id="rId8" imgW="10922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85055" y="4006856"/>
                        <a:ext cx="2845645" cy="2347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147565" y="4109713"/>
            <a:ext cx="5891265" cy="2320853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47982" y="3287799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U   A  B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Observation process</a:t>
            </a:r>
          </a:p>
        </p:txBody>
      </p:sp>
      <p:graphicFrame>
        <p:nvGraphicFramePr>
          <p:cNvPr id="8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48705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218837"/>
              </p:ext>
            </p:extLst>
          </p:nvPr>
        </p:nvGraphicFramePr>
        <p:xfrm>
          <a:off x="4918903" y="3857629"/>
          <a:ext cx="4400992" cy="264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689100" imgH="1016000" progId="Equation.3">
                  <p:embed/>
                </p:oleObj>
              </mc:Choice>
              <mc:Fallback>
                <p:oleObj name="…quation" r:id="rId8" imgW="16891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8903" y="3857629"/>
                        <a:ext cx="4400992" cy="2646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215277" y="4008108"/>
            <a:ext cx="5891265" cy="2613241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U </a:t>
            </a:r>
          </a:p>
          <a:p>
            <a:pPr lvl="0"/>
            <a:endParaRPr lang="fr-FR" sz="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B</a:t>
            </a:r>
          </a:p>
          <a:p>
            <a:pPr lvl="0"/>
            <a:endParaRPr lang="fr-FR" sz="1100" dirty="0">
              <a:solidFill>
                <a:schemeClr val="bg1"/>
              </a:solidFill>
              <a:cs typeface="Symbol" charset="2"/>
            </a:endParaRPr>
          </a:p>
          <a:p>
            <a:pPr lvl="0"/>
            <a:r>
              <a:rPr lang="fr-FR" sz="3200" dirty="0">
                <a:solidFill>
                  <a:schemeClr val="bg1"/>
                </a:solidFill>
                <a:cs typeface="Symbol" charset="2"/>
              </a:rPr>
              <a:t>AB</a:t>
            </a:r>
            <a:endParaRPr lang="fr-FR" sz="2400" b="1" dirty="0">
              <a:solidFill>
                <a:schemeClr val="bg1"/>
              </a:solidFill>
              <a:cs typeface="Symbol" charset="2"/>
            </a:endParaRPr>
          </a:p>
          <a:p>
            <a:endParaRPr lang="fr-FR" sz="1100" dirty="0">
              <a:solidFill>
                <a:schemeClr val="bg1"/>
              </a:solidFill>
              <a:cs typeface="Symbol" charset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18830" y="3287795"/>
            <a:ext cx="365665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0       1      2      3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532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Occupancy underestimation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918166"/>
              </p:ext>
            </p:extLst>
          </p:nvPr>
        </p:nvGraphicFramePr>
        <p:xfrm>
          <a:off x="7446598" y="2218153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1" name="Tableau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37705"/>
              </p:ext>
            </p:extLst>
          </p:nvPr>
        </p:nvGraphicFramePr>
        <p:xfrm>
          <a:off x="2029394" y="2218152"/>
          <a:ext cx="2273550" cy="3082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2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5354"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b="0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 marL="91416" marR="914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Espace réservé du contenu 2"/>
          <p:cNvSpPr txBox="1">
            <a:spLocks/>
          </p:cNvSpPr>
          <p:nvPr/>
        </p:nvSpPr>
        <p:spPr>
          <a:xfrm>
            <a:off x="1168120" y="5349323"/>
            <a:ext cx="10390686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True</a:t>
            </a:r>
            <a:r>
              <a:rPr lang="fr-FR" sz="2800" dirty="0"/>
              <a:t> occupancy = 25%</a:t>
            </a: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>
          <a:xfrm>
            <a:off x="5586545" y="5315456"/>
            <a:ext cx="10390686" cy="1248765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/>
              <a:t>Species</a:t>
            </a:r>
            <a:r>
              <a:rPr lang="fr-FR" sz="2800" dirty="0"/>
              <a:t> </a:t>
            </a:r>
            <a:r>
              <a:rPr lang="fr-FR" sz="2800" dirty="0" err="1"/>
              <a:t>detected</a:t>
            </a:r>
            <a:r>
              <a:rPr lang="fr-FR" sz="2800" dirty="0"/>
              <a:t> in 6 </a:t>
            </a:r>
            <a:r>
              <a:rPr lang="fr-FR" sz="2800" dirty="0" err="1"/>
              <a:t>occupied</a:t>
            </a:r>
            <a:r>
              <a:rPr lang="fr-FR" sz="2800" dirty="0"/>
              <a:t> sites </a:t>
            </a:r>
          </a:p>
          <a:p>
            <a:pPr marL="0" indent="0">
              <a:buNone/>
            </a:pPr>
            <a:r>
              <a:rPr lang="fr-FR" sz="2800" dirty="0" err="1"/>
              <a:t>Naive</a:t>
            </a:r>
            <a:r>
              <a:rPr lang="fr-FR" sz="2800" dirty="0"/>
              <a:t> occupancy </a:t>
            </a:r>
            <a:r>
              <a:rPr lang="fr-FR" sz="2800" dirty="0" err="1"/>
              <a:t>estimate</a:t>
            </a:r>
            <a:r>
              <a:rPr lang="fr-FR" sz="2800" dirty="0"/>
              <a:t> = 6/40 = 15%</a:t>
            </a:r>
          </a:p>
        </p:txBody>
      </p:sp>
    </p:spTree>
    <p:extLst>
      <p:ext uri="{BB962C8B-B14F-4D97-AF65-F5344CB8AC3E}">
        <p14:creationId xmlns:p14="http://schemas.microsoft.com/office/powerpoint/2010/main" val="31583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Quantifying interactions</a:t>
            </a:r>
            <a:endParaRPr lang="en-US" sz="4500" dirty="0"/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5" name="Rectangle 4"/>
          <p:cNvSpPr/>
          <p:nvPr/>
        </p:nvSpPr>
        <p:spPr>
          <a:xfrm>
            <a:off x="186221" y="1676400"/>
            <a:ext cx="11850247" cy="3551959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pPr lvl="0"/>
            <a:r>
              <a:rPr lang="en-US" sz="3200" dirty="0">
                <a:latin typeface="Tahoma"/>
              </a:rPr>
              <a:t>Interaction estimated by:  </a:t>
            </a:r>
            <a:r>
              <a:rPr lang="en-US" sz="3200" dirty="0">
                <a:latin typeface="Symbol"/>
                <a:sym typeface="Symbol"/>
              </a:rPr>
              <a:t></a:t>
            </a:r>
            <a:r>
              <a:rPr lang="en-US" sz="3200" dirty="0">
                <a:latin typeface="Symbol" charset="2"/>
                <a:cs typeface="Symbol" charset="2"/>
              </a:rPr>
              <a:t> =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/ (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</a:p>
          <a:p>
            <a:pPr lvl="0"/>
            <a:endParaRPr lang="en-US" sz="3200" dirty="0">
              <a:latin typeface="Comic Sans MS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&lt;</a:t>
            </a:r>
            <a:r>
              <a:rPr lang="en-US" sz="3200" dirty="0"/>
              <a:t> 1 – </a:t>
            </a:r>
            <a:r>
              <a:rPr lang="en-US" sz="3200" dirty="0">
                <a:latin typeface="Tahoma"/>
              </a:rPr>
              <a:t>avoidance (less frequent than expected)</a:t>
            </a:r>
          </a:p>
          <a:p>
            <a:pPr lvl="1"/>
            <a:endParaRPr lang="en-US" sz="3200" dirty="0">
              <a:latin typeface="Symbol"/>
              <a:sym typeface="Symbol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en-US" sz="3200" dirty="0">
                <a:latin typeface="Symbol"/>
              </a:rPr>
              <a:t>&gt; </a:t>
            </a:r>
            <a:r>
              <a:rPr lang="en-US" sz="3200" dirty="0"/>
              <a:t>1 – </a:t>
            </a:r>
            <a:r>
              <a:rPr lang="en-US" sz="3200" dirty="0">
                <a:latin typeface="Tahoma"/>
              </a:rPr>
              <a:t>convergence (more frequent than expected)</a:t>
            </a:r>
          </a:p>
          <a:p>
            <a:pPr marL="1038471" lvl="1" indent="-519234">
              <a:buFont typeface="Symbol" charset="0"/>
              <a:buChar char="h"/>
            </a:pPr>
            <a:endParaRPr lang="en-US" sz="3200" dirty="0">
              <a:latin typeface="Tahoma"/>
            </a:endParaRPr>
          </a:p>
          <a:p>
            <a:pPr marL="1038471" lvl="1" indent="-519234">
              <a:buFont typeface="Symbol" charset="0"/>
              <a:buChar char="h"/>
            </a:pPr>
            <a:r>
              <a:rPr lang="fr-FR" sz="3200" dirty="0"/>
              <a:t>= 1 – </a:t>
            </a:r>
            <a:r>
              <a:rPr lang="en-US" sz="3200" dirty="0">
                <a:latin typeface="Tahoma"/>
              </a:rPr>
              <a:t>independence </a:t>
            </a:r>
            <a:r>
              <a:rPr lang="fr-FR" sz="3200" dirty="0"/>
              <a:t>(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AB </a:t>
            </a:r>
            <a:r>
              <a:rPr lang="en-US" sz="3200" dirty="0">
                <a:latin typeface="Comic Sans MS"/>
                <a:sym typeface="Symbol"/>
              </a:rPr>
              <a:t>= </a:t>
            </a:r>
            <a:r>
              <a:rPr lang="en-US" sz="3200" baseline="30000" dirty="0">
                <a:latin typeface="Tahoma"/>
                <a:sym typeface="Symbol"/>
              </a:rPr>
              <a:t>A </a:t>
            </a:r>
            <a:r>
              <a:rPr lang="en-US" sz="3200" dirty="0">
                <a:latin typeface="Comic Sans MS"/>
                <a:sym typeface="Symbol"/>
              </a:rPr>
              <a:t></a:t>
            </a:r>
            <a:r>
              <a:rPr lang="en-US" sz="3200" baseline="30000" dirty="0">
                <a:latin typeface="Tahoma"/>
                <a:sym typeface="Symbol"/>
              </a:rPr>
              <a:t>B</a:t>
            </a:r>
            <a:r>
              <a:rPr lang="en-US" sz="3200" dirty="0">
                <a:latin typeface="Comic Sans MS"/>
                <a:sym typeface="Symbol"/>
              </a:rPr>
              <a:t>)</a:t>
            </a:r>
            <a:r>
              <a:rPr lang="fr-FR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66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Alternative parameterization</a:t>
            </a:r>
            <a:endParaRPr lang="en-US" sz="4500" dirty="0"/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7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r>
              <a:rPr lang="fr-FR" sz="3600" dirty="0" err="1"/>
              <a:t>Introduce</a:t>
            </a:r>
            <a:r>
              <a:rPr lang="fr-FR" sz="3600" dirty="0"/>
              <a:t> </a:t>
            </a:r>
            <a:r>
              <a:rPr lang="fr-FR" sz="3600" dirty="0" err="1"/>
              <a:t>conditional</a:t>
            </a:r>
            <a:r>
              <a:rPr lang="fr-FR" sz="3600" dirty="0"/>
              <a:t> </a:t>
            </a:r>
            <a:r>
              <a:rPr lang="fr-FR" sz="3600" dirty="0" err="1"/>
              <a:t>probabilities</a:t>
            </a:r>
            <a:endParaRPr lang="fr-FR" sz="3600" dirty="0"/>
          </a:p>
          <a:p>
            <a:pPr marL="0" indent="0">
              <a:buNone/>
            </a:pPr>
            <a:endParaRPr lang="fr-FR" sz="2800" dirty="0">
              <a:solidFill>
                <a:prstClr val="white"/>
              </a:solidFill>
            </a:endParaRP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445617"/>
              </p:ext>
            </p:extLst>
          </p:nvPr>
        </p:nvGraphicFramePr>
        <p:xfrm>
          <a:off x="607329" y="2607214"/>
          <a:ext cx="10611261" cy="248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3" imgW="3416300" imgH="800100" progId="Equation.3">
                  <p:embed/>
                </p:oleObj>
              </mc:Choice>
              <mc:Fallback>
                <p:oleObj name="…quation" r:id="rId3" imgW="34163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7329" y="2607214"/>
                        <a:ext cx="10611261" cy="248443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740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Espace réservé de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621665"/>
              </p:ext>
            </p:extLst>
          </p:nvPr>
        </p:nvGraphicFramePr>
        <p:xfrm>
          <a:off x="471015" y="1591739"/>
          <a:ext cx="11382733" cy="526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500" dirty="0"/>
              <a:t>Initial states</a:t>
            </a:r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16" name="Titre 1"/>
          <p:cNvSpPr txBox="1">
            <a:spLocks/>
          </p:cNvSpPr>
          <p:nvPr/>
        </p:nvSpPr>
        <p:spPr bwMode="auto">
          <a:xfrm>
            <a:off x="2665883" y="1557444"/>
            <a:ext cx="7421641" cy="1242913"/>
          </a:xfrm>
          <a:prstGeom prst="rect">
            <a:avLst/>
          </a:prstGeom>
        </p:spPr>
        <p:txBody>
          <a:bodyPr vert="horz" lIns="103847" tIns="51924" rIns="103847" bIns="5192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n-US" sz="3700" dirty="0"/>
          </a:p>
        </p:txBody>
      </p:sp>
      <p:graphicFrame>
        <p:nvGraphicFramePr>
          <p:cNvPr id="3" name="Obje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221804"/>
              </p:ext>
            </p:extLst>
          </p:nvPr>
        </p:nvGraphicFramePr>
        <p:xfrm>
          <a:off x="875014" y="4561413"/>
          <a:ext cx="3234483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8" imgW="1041400" imgH="381000" progId="Equation.3">
                  <p:embed/>
                </p:oleObj>
              </mc:Choice>
              <mc:Fallback>
                <p:oleObj name="…quation" r:id="rId8" imgW="1041400" imgH="381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5014" y="4561413"/>
                        <a:ext cx="3234483" cy="1182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672374" y="3507924"/>
            <a:ext cx="7381011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       U            A           B          AB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9731674"/>
              </p:ext>
            </p:extLst>
          </p:nvPr>
        </p:nvGraphicFramePr>
        <p:xfrm>
          <a:off x="4621067" y="4124323"/>
          <a:ext cx="6745118" cy="2090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10" imgW="2171700" imgH="673100" progId="Equation.3">
                  <p:embed/>
                </p:oleObj>
              </mc:Choice>
              <mc:Fallback>
                <p:oleObj name="…quation" r:id="rId10" imgW="21717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21067" y="4124323"/>
                        <a:ext cx="6745118" cy="20907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829516" y="3863521"/>
            <a:ext cx="3233433" cy="597305"/>
          </a:xfrm>
          <a:prstGeom prst="rect">
            <a:avLst/>
          </a:prstGeom>
        </p:spPr>
        <p:txBody>
          <a:bodyPr wrap="square" lIns="103847" tIns="51924" rIns="103847" bIns="51924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cs typeface="Symbol" charset="2"/>
              </a:rPr>
              <a:t>     no-B       B</a:t>
            </a:r>
            <a:endParaRPr lang="fr-FR" sz="4000" dirty="0">
              <a:solidFill>
                <a:schemeClr val="bg1"/>
              </a:solidFill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375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Testing interactions</a:t>
            </a:r>
            <a:endParaRPr lang="en-US" sz="4500" dirty="0"/>
          </a:p>
        </p:txBody>
      </p:sp>
      <p:sp>
        <p:nvSpPr>
          <p:cNvPr id="10" name="Espace réservé de contenu 2"/>
          <p:cNvSpPr txBox="1">
            <a:spLocks/>
          </p:cNvSpPr>
          <p:nvPr/>
        </p:nvSpPr>
        <p:spPr>
          <a:xfrm>
            <a:off x="1066522" y="1915027"/>
            <a:ext cx="10055781" cy="608047"/>
          </a:xfrm>
          <a:prstGeom prst="rect">
            <a:avLst/>
          </a:prstGeom>
        </p:spPr>
        <p:txBody>
          <a:bodyPr vert="horz" lIns="103847" tIns="51924" rIns="103847" bIns="51924" rtlCol="0">
            <a:norm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700" i="1" dirty="0"/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r>
              <a:rPr lang="fr-FR" sz="3600" dirty="0"/>
              <a:t>A and B </a:t>
            </a:r>
            <a:r>
              <a:rPr lang="fr-FR" sz="3600" dirty="0" err="1"/>
              <a:t>independent</a:t>
            </a:r>
            <a:r>
              <a:rPr lang="fr-FR" sz="3600" dirty="0"/>
              <a:t>?</a:t>
            </a:r>
          </a:p>
          <a:p>
            <a:pPr marL="0" indent="0">
              <a:buNone/>
            </a:pPr>
            <a:endParaRPr lang="fr-FR" sz="2800" dirty="0">
              <a:solidFill>
                <a:prstClr val="white"/>
              </a:solidFill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413750"/>
              </p:ext>
            </p:extLst>
          </p:nvPr>
        </p:nvGraphicFramePr>
        <p:xfrm>
          <a:off x="2741965" y="2811996"/>
          <a:ext cx="6075368" cy="244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…quation" r:id="rId3" imgW="1955800" imgH="787400" progId="Equation.3">
                  <p:embed/>
                </p:oleObj>
              </mc:Choice>
              <mc:Fallback>
                <p:oleObj name="…quation" r:id="rId3" imgW="1955800" imgH="787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1965" y="2811996"/>
                        <a:ext cx="6075368" cy="2447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712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Live demo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270746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6672" y="2252128"/>
            <a:ext cx="11367772" cy="2269065"/>
          </a:xfrm>
        </p:spPr>
        <p:txBody>
          <a:bodyPr>
            <a:normAutofit/>
          </a:bodyPr>
          <a:lstStyle/>
          <a:p>
            <a:pPr algn="ctr"/>
            <a:r>
              <a:rPr lang="fr-FR" sz="3700" b="1" noProof="1"/>
              <a:t>Lecture 6</a:t>
            </a:r>
            <a:br>
              <a:rPr lang="fr-FR" sz="3700" noProof="1"/>
            </a:br>
            <a:br>
              <a:rPr lang="fr-FR" sz="3700" noProof="1"/>
            </a:br>
            <a:r>
              <a:rPr lang="en-GB" sz="3700" dirty="0"/>
              <a:t>Conclusions</a:t>
            </a:r>
            <a:endParaRPr lang="fr-FR" sz="3700" noProof="1"/>
          </a:p>
        </p:txBody>
      </p:sp>
      <p:sp>
        <p:nvSpPr>
          <p:cNvPr id="6" name="Titre 1"/>
          <p:cNvSpPr txBox="1">
            <a:spLocks/>
          </p:cNvSpPr>
          <p:nvPr/>
        </p:nvSpPr>
        <p:spPr bwMode="auto">
          <a:xfrm>
            <a:off x="3051731" y="6060103"/>
            <a:ext cx="6099198" cy="463699"/>
          </a:xfrm>
          <a:prstGeom prst="rect">
            <a:avLst/>
          </a:prstGeom>
        </p:spPr>
        <p:txBody>
          <a:bodyPr vert="horz" lIns="103847" tIns="51924" rIns="103847" bIns="51924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fr-FR" sz="2300" noProof="1"/>
              <a:t>Estimating wolf occupancy with R</a:t>
            </a:r>
          </a:p>
        </p:txBody>
      </p:sp>
    </p:spTree>
    <p:extLst>
      <p:ext uri="{BB962C8B-B14F-4D97-AF65-F5344CB8AC3E}">
        <p14:creationId xmlns:p14="http://schemas.microsoft.com/office/powerpoint/2010/main" val="29548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covered</a:t>
            </a:r>
            <a:r>
              <a:rPr lang="fr-FR" sz="3200" dirty="0"/>
              <a:t> </a:t>
            </a:r>
            <a:r>
              <a:rPr lang="fr-FR" sz="3200" dirty="0" err="1"/>
              <a:t>several</a:t>
            </a:r>
            <a:r>
              <a:rPr lang="fr-FR" sz="3200" dirty="0"/>
              <a:t> </a:t>
            </a:r>
            <a:r>
              <a:rPr lang="fr-FR" sz="3200" dirty="0" err="1"/>
              <a:t>occupancy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endParaRPr lang="fr-FR" sz="3200" dirty="0"/>
          </a:p>
          <a:p>
            <a:pPr lvl="1"/>
            <a:r>
              <a:rPr lang="fr-FR" sz="2400" dirty="0"/>
              <a:t>Single-</a:t>
            </a:r>
            <a:r>
              <a:rPr lang="fr-FR" sz="2400" dirty="0" err="1"/>
              <a:t>season</a:t>
            </a:r>
            <a:r>
              <a:rPr lang="fr-FR" sz="2400" dirty="0"/>
              <a:t>, </a:t>
            </a: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  <a:p>
            <a:pPr lvl="1"/>
            <a:r>
              <a:rPr lang="fr-FR" sz="2400" dirty="0"/>
              <a:t>False-positives</a:t>
            </a:r>
          </a:p>
          <a:p>
            <a:pPr lvl="1"/>
            <a:r>
              <a:rPr lang="fr-FR" sz="2400" dirty="0" err="1">
                <a:solidFill>
                  <a:prstClr val="white"/>
                </a:solidFill>
              </a:rPr>
              <a:t>Species</a:t>
            </a:r>
            <a:r>
              <a:rPr lang="fr-FR" sz="2400" dirty="0">
                <a:solidFill>
                  <a:prstClr val="white"/>
                </a:solidFill>
              </a:rPr>
              <a:t> interactions</a:t>
            </a:r>
          </a:p>
        </p:txBody>
      </p:sp>
    </p:spTree>
    <p:extLst>
      <p:ext uri="{BB962C8B-B14F-4D97-AF65-F5344CB8AC3E}">
        <p14:creationId xmlns:p14="http://schemas.microsoft.com/office/powerpoint/2010/main" val="259489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Conclusions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3200" b="1" dirty="0">
                <a:solidFill>
                  <a:srgbClr val="FF0000"/>
                </a:solidFill>
              </a:rPr>
              <a:t>1. </a:t>
            </a:r>
            <a:r>
              <a:rPr lang="fr-FR" sz="3200" dirty="0" err="1"/>
              <a:t>We</a:t>
            </a:r>
            <a:r>
              <a:rPr lang="fr-FR" sz="3200" dirty="0"/>
              <a:t> </a:t>
            </a:r>
            <a:r>
              <a:rPr lang="fr-FR" sz="3200" dirty="0" err="1"/>
              <a:t>covered</a:t>
            </a:r>
            <a:r>
              <a:rPr lang="fr-FR" sz="3200" dirty="0"/>
              <a:t> </a:t>
            </a:r>
            <a:r>
              <a:rPr lang="fr-FR" sz="3200" dirty="0" err="1"/>
              <a:t>several</a:t>
            </a:r>
            <a:r>
              <a:rPr lang="fr-FR" sz="3200" dirty="0"/>
              <a:t> </a:t>
            </a:r>
            <a:r>
              <a:rPr lang="fr-FR" sz="3200" dirty="0" err="1"/>
              <a:t>occupancy</a:t>
            </a:r>
            <a:r>
              <a:rPr lang="fr-FR" sz="3200" dirty="0"/>
              <a:t> </a:t>
            </a:r>
            <a:r>
              <a:rPr lang="fr-FR" sz="3200" dirty="0" err="1"/>
              <a:t>models</a:t>
            </a:r>
            <a:endParaRPr lang="fr-FR" sz="3200" dirty="0"/>
          </a:p>
          <a:p>
            <a:pPr lvl="1"/>
            <a:r>
              <a:rPr lang="fr-FR" sz="2400" dirty="0"/>
              <a:t>Single-</a:t>
            </a:r>
            <a:r>
              <a:rPr lang="fr-FR" sz="2400" dirty="0" err="1"/>
              <a:t>season</a:t>
            </a:r>
            <a:r>
              <a:rPr lang="fr-FR" sz="2400" dirty="0"/>
              <a:t>, </a:t>
            </a:r>
            <a:r>
              <a:rPr lang="fr-FR" sz="2400" dirty="0" err="1"/>
              <a:t>dynamic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  <a:p>
            <a:pPr lvl="1"/>
            <a:r>
              <a:rPr lang="fr-FR" sz="2400" dirty="0"/>
              <a:t>False-positives</a:t>
            </a:r>
          </a:p>
          <a:p>
            <a:pPr lvl="1"/>
            <a:r>
              <a:rPr lang="fr-FR" sz="2400" dirty="0" err="1">
                <a:solidFill>
                  <a:prstClr val="white"/>
                </a:solidFill>
              </a:rPr>
              <a:t>Species</a:t>
            </a:r>
            <a:r>
              <a:rPr lang="fr-FR" sz="2400" dirty="0">
                <a:solidFill>
                  <a:prstClr val="white"/>
                </a:solidFill>
              </a:rPr>
              <a:t> interactions</a:t>
            </a:r>
          </a:p>
          <a:p>
            <a:pPr lvl="1"/>
            <a:endParaRPr lang="fr-FR" sz="2400" b="1" dirty="0">
              <a:solidFill>
                <a:prstClr val="white"/>
              </a:solidFill>
            </a:endParaRPr>
          </a:p>
          <a:p>
            <a:pPr marL="0" lvl="1" indent="0">
              <a:spcBef>
                <a:spcPts val="2499"/>
              </a:spcBef>
              <a:buNone/>
            </a:pPr>
            <a:r>
              <a:rPr lang="fr-FR" sz="3200" b="1" dirty="0">
                <a:solidFill>
                  <a:srgbClr val="FF0000"/>
                </a:solidFill>
              </a:rPr>
              <a:t>2. </a:t>
            </a:r>
            <a:r>
              <a:rPr lang="fr-FR" sz="3200" dirty="0" err="1"/>
              <a:t>Implementation</a:t>
            </a:r>
            <a:r>
              <a:rPr lang="fr-FR" sz="3200" dirty="0"/>
              <a:t> in R </a:t>
            </a:r>
            <a:r>
              <a:rPr lang="fr-FR" sz="3200" dirty="0" err="1"/>
              <a:t>using</a:t>
            </a:r>
            <a:r>
              <a:rPr lang="fr-FR" sz="3200" dirty="0"/>
              <a:t> package </a:t>
            </a:r>
            <a:r>
              <a:rPr lang="fr-FR" sz="3200" i="1" dirty="0" err="1"/>
              <a:t>unmarked</a:t>
            </a:r>
            <a:endParaRPr lang="fr-FR" sz="3200" i="1" dirty="0"/>
          </a:p>
          <a:p>
            <a:pPr lvl="1"/>
            <a:endParaRPr lang="fr-FR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500" noProof="1"/>
              <a:t>We did not cover…</a:t>
            </a:r>
          </a:p>
        </p:txBody>
      </p:sp>
      <p:sp>
        <p:nvSpPr>
          <p:cNvPr id="6" name="Espace réservé de contenu 2"/>
          <p:cNvSpPr>
            <a:spLocks noGrp="1"/>
          </p:cNvSpPr>
          <p:nvPr>
            <p:ph idx="1"/>
          </p:nvPr>
        </p:nvSpPr>
        <p:spPr>
          <a:xfrm>
            <a:off x="203147" y="1661026"/>
            <a:ext cx="11799460" cy="4926043"/>
          </a:xfrm>
        </p:spPr>
        <p:txBody>
          <a:bodyPr>
            <a:noAutofit/>
          </a:bodyPr>
          <a:lstStyle/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How to </a:t>
            </a:r>
            <a:r>
              <a:rPr lang="fr-FR" sz="2800" dirty="0" err="1"/>
              <a:t>choose</a:t>
            </a:r>
            <a:r>
              <a:rPr lang="fr-FR" sz="2800" dirty="0"/>
              <a:t> sites? Occasions?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site </a:t>
            </a:r>
            <a:r>
              <a:rPr lang="fr-FR" sz="2400" dirty="0" err="1"/>
              <a:t>selection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allocation of effort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design </a:t>
            </a:r>
            <a:r>
              <a:rPr lang="fr-FR" sz="2400" dirty="0" err="1"/>
              <a:t>comparisons</a:t>
            </a:r>
            <a:endParaRPr lang="fr-FR" sz="2400" dirty="0"/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 err="1"/>
              <a:t>survey</a:t>
            </a:r>
            <a:r>
              <a:rPr lang="fr-FR" sz="2400" dirty="0"/>
              <a:t> timing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 err="1"/>
              <a:t>Goodness</a:t>
            </a:r>
            <a:r>
              <a:rPr lang="fr-FR" sz="2800" dirty="0"/>
              <a:t>-of-fit </a:t>
            </a:r>
            <a:r>
              <a:rPr lang="fr-FR" sz="2800" dirty="0" err="1"/>
              <a:t>testing</a:t>
            </a:r>
            <a:endParaRPr lang="fr-FR" sz="2800" dirty="0"/>
          </a:p>
          <a:p>
            <a:pPr>
              <a:buClr>
                <a:prstClr val="white">
                  <a:lumMod val="65000"/>
                </a:prstClr>
              </a:buClr>
            </a:pPr>
            <a:r>
              <a:rPr lang="fr-FR" sz="2800" dirty="0"/>
              <a:t>A few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models</a:t>
            </a:r>
            <a:r>
              <a:rPr lang="fr-FR" sz="2800" dirty="0"/>
              <a:t>…</a:t>
            </a:r>
          </a:p>
          <a:p>
            <a:pPr lvl="1">
              <a:buClr>
                <a:prstClr val="white">
                  <a:lumMod val="65000"/>
                </a:prstClr>
              </a:buClr>
            </a:pPr>
            <a:r>
              <a:rPr lang="fr-FR" sz="2400" dirty="0"/>
              <a:t>habitat and </a:t>
            </a:r>
            <a:r>
              <a:rPr lang="fr-FR" sz="2400" dirty="0" err="1"/>
              <a:t>species</a:t>
            </a:r>
            <a:r>
              <a:rPr lang="fr-FR" sz="2400" dirty="0"/>
              <a:t> occurrence </a:t>
            </a:r>
            <a:r>
              <a:rPr lang="fr-FR" sz="2400" dirty="0" err="1"/>
              <a:t>dynamics</a:t>
            </a:r>
            <a:r>
              <a:rPr lang="fr-FR" sz="2400" dirty="0"/>
              <a:t>, </a:t>
            </a:r>
            <a:r>
              <a:rPr lang="fr-FR" sz="2400" dirty="0" err="1"/>
              <a:t>multistate</a:t>
            </a:r>
            <a:r>
              <a:rPr lang="fr-FR" sz="2400" dirty="0"/>
              <a:t>, </a:t>
            </a:r>
            <a:r>
              <a:rPr lang="fr-FR" sz="2400" dirty="0" err="1"/>
              <a:t>heterogeneity</a:t>
            </a:r>
            <a:r>
              <a:rPr lang="fr-FR" sz="2400" dirty="0"/>
              <a:t>, …</a:t>
            </a:r>
          </a:p>
          <a:p>
            <a:pPr marL="0" indent="0">
              <a:buClr>
                <a:prstClr val="white">
                  <a:lumMod val="65000"/>
                </a:prstClr>
              </a:buClr>
              <a:buNone/>
            </a:pPr>
            <a:endParaRPr lang="fr-FR" sz="2800" dirty="0"/>
          </a:p>
        </p:txBody>
      </p:sp>
      <p:pic>
        <p:nvPicPr>
          <p:cNvPr id="3" name="Image 2" descr="Capture d’écran 2016-06-13 à 10.07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19" y="2285281"/>
            <a:ext cx="8058168" cy="1809583"/>
          </a:xfrm>
          <a:prstGeom prst="rect">
            <a:avLst/>
          </a:prstGeom>
        </p:spPr>
      </p:pic>
      <p:grpSp>
        <p:nvGrpSpPr>
          <p:cNvPr id="7" name="Grouper 6"/>
          <p:cNvGrpSpPr/>
          <p:nvPr/>
        </p:nvGrpSpPr>
        <p:grpSpPr>
          <a:xfrm>
            <a:off x="5772761" y="4330491"/>
            <a:ext cx="5658327" cy="1731657"/>
            <a:chOff x="5789693" y="4669151"/>
            <a:chExt cx="5658327" cy="1731657"/>
          </a:xfrm>
        </p:grpSpPr>
        <p:pic>
          <p:nvPicPr>
            <p:cNvPr id="4" name="Image 3" descr="Capture d’écran 2016-06-13 à 10.07.23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549" y="4669151"/>
              <a:ext cx="5586545" cy="1068601"/>
            </a:xfrm>
            <a:prstGeom prst="rect">
              <a:avLst/>
            </a:prstGeom>
          </p:spPr>
        </p:pic>
        <p:pic>
          <p:nvPicPr>
            <p:cNvPr id="5" name="Image 4" descr="Capture d’écran 2016-06-13 à 10.07.31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693" y="5740407"/>
              <a:ext cx="5658327" cy="660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6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Issue of detectability &lt; 1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8811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6522" y="127000"/>
            <a:ext cx="10055781" cy="1097280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fr-FR" sz="4400" noProof="1"/>
              <a:t>Bias in occupancy trends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1659019" y="1947332"/>
            <a:ext cx="1" cy="4030135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 flipH="1">
            <a:off x="1675942" y="5943601"/>
            <a:ext cx="6822356" cy="16933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rme libre 9"/>
          <p:cNvSpPr/>
          <p:nvPr/>
        </p:nvSpPr>
        <p:spPr>
          <a:xfrm>
            <a:off x="2048379" y="2980271"/>
            <a:ext cx="5620403" cy="1930400"/>
          </a:xfrm>
          <a:custGeom>
            <a:avLst/>
            <a:gdLst>
              <a:gd name="connsiteX0" fmla="*/ 0 w 5621867"/>
              <a:gd name="connsiteY0" fmla="*/ 0 h 1930400"/>
              <a:gd name="connsiteX1" fmla="*/ 423333 w 5621867"/>
              <a:gd name="connsiteY1" fmla="*/ 67734 h 1930400"/>
              <a:gd name="connsiteX2" fmla="*/ 812800 w 5621867"/>
              <a:gd name="connsiteY2" fmla="*/ 338667 h 1930400"/>
              <a:gd name="connsiteX3" fmla="*/ 1337733 w 5621867"/>
              <a:gd name="connsiteY3" fmla="*/ 406400 h 1930400"/>
              <a:gd name="connsiteX4" fmla="*/ 1913467 w 5621867"/>
              <a:gd name="connsiteY4" fmla="*/ 575734 h 1930400"/>
              <a:gd name="connsiteX5" fmla="*/ 2201333 w 5621867"/>
              <a:gd name="connsiteY5" fmla="*/ 812800 h 1930400"/>
              <a:gd name="connsiteX6" fmla="*/ 2675467 w 5621867"/>
              <a:gd name="connsiteY6" fmla="*/ 1016000 h 1930400"/>
              <a:gd name="connsiteX7" fmla="*/ 3369733 w 5621867"/>
              <a:gd name="connsiteY7" fmla="*/ 1100667 h 1930400"/>
              <a:gd name="connsiteX8" fmla="*/ 4097867 w 5621867"/>
              <a:gd name="connsiteY8" fmla="*/ 1337734 h 1930400"/>
              <a:gd name="connsiteX9" fmla="*/ 4792133 w 5621867"/>
              <a:gd name="connsiteY9" fmla="*/ 1540934 h 1930400"/>
              <a:gd name="connsiteX10" fmla="*/ 5164667 w 5621867"/>
              <a:gd name="connsiteY10" fmla="*/ 1913467 h 1930400"/>
              <a:gd name="connsiteX11" fmla="*/ 5621867 w 5621867"/>
              <a:gd name="connsiteY11" fmla="*/ 1930400 h 1930400"/>
              <a:gd name="connsiteX12" fmla="*/ 5621867 w 5621867"/>
              <a:gd name="connsiteY12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621867" h="1930400">
                <a:moveTo>
                  <a:pt x="0" y="0"/>
                </a:moveTo>
                <a:lnTo>
                  <a:pt x="423333" y="67734"/>
                </a:lnTo>
                <a:lnTo>
                  <a:pt x="812800" y="338667"/>
                </a:lnTo>
                <a:lnTo>
                  <a:pt x="1337733" y="406400"/>
                </a:lnTo>
                <a:lnTo>
                  <a:pt x="1913467" y="575734"/>
                </a:lnTo>
                <a:lnTo>
                  <a:pt x="2201333" y="812800"/>
                </a:lnTo>
                <a:lnTo>
                  <a:pt x="2675467" y="1016000"/>
                </a:lnTo>
                <a:lnTo>
                  <a:pt x="3369733" y="1100667"/>
                </a:lnTo>
                <a:lnTo>
                  <a:pt x="4097867" y="1337734"/>
                </a:lnTo>
                <a:lnTo>
                  <a:pt x="4792133" y="1540934"/>
                </a:lnTo>
                <a:lnTo>
                  <a:pt x="5164667" y="1913467"/>
                </a:lnTo>
                <a:lnTo>
                  <a:pt x="5621867" y="1930400"/>
                </a:lnTo>
                <a:lnTo>
                  <a:pt x="5621867" y="1930400"/>
                </a:lnTo>
              </a:path>
            </a:pathLst>
          </a:custGeom>
          <a:ln w="38100" cmpd="sng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>
              <a:ln w="28575" cmpd="sng">
                <a:solidFill>
                  <a:schemeClr val="tx1"/>
                </a:solidFill>
              </a:ln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2149952" y="3285067"/>
            <a:ext cx="5552687" cy="1659467"/>
          </a:xfrm>
          <a:custGeom>
            <a:avLst/>
            <a:gdLst>
              <a:gd name="connsiteX0" fmla="*/ 0 w 5554133"/>
              <a:gd name="connsiteY0" fmla="*/ 1659467 h 1659467"/>
              <a:gd name="connsiteX1" fmla="*/ 389467 w 5554133"/>
              <a:gd name="connsiteY1" fmla="*/ 1574800 h 1659467"/>
              <a:gd name="connsiteX2" fmla="*/ 982133 w 5554133"/>
              <a:gd name="connsiteY2" fmla="*/ 1202267 h 1659467"/>
              <a:gd name="connsiteX3" fmla="*/ 1794933 w 5554133"/>
              <a:gd name="connsiteY3" fmla="*/ 1032934 h 1659467"/>
              <a:gd name="connsiteX4" fmla="*/ 2218267 w 5554133"/>
              <a:gd name="connsiteY4" fmla="*/ 999067 h 1659467"/>
              <a:gd name="connsiteX5" fmla="*/ 2929467 w 5554133"/>
              <a:gd name="connsiteY5" fmla="*/ 491067 h 1659467"/>
              <a:gd name="connsiteX6" fmla="*/ 3606800 w 5554133"/>
              <a:gd name="connsiteY6" fmla="*/ 474134 h 1659467"/>
              <a:gd name="connsiteX7" fmla="*/ 4199467 w 5554133"/>
              <a:gd name="connsiteY7" fmla="*/ 321734 h 1659467"/>
              <a:gd name="connsiteX8" fmla="*/ 4910667 w 5554133"/>
              <a:gd name="connsiteY8" fmla="*/ 169334 h 1659467"/>
              <a:gd name="connsiteX9" fmla="*/ 5232400 w 5554133"/>
              <a:gd name="connsiteY9" fmla="*/ 101600 h 1659467"/>
              <a:gd name="connsiteX10" fmla="*/ 5554133 w 5554133"/>
              <a:gd name="connsiteY10" fmla="*/ 0 h 1659467"/>
              <a:gd name="connsiteX11" fmla="*/ 5554133 w 5554133"/>
              <a:gd name="connsiteY11" fmla="*/ 0 h 1659467"/>
              <a:gd name="connsiteX12" fmla="*/ 5554133 w 5554133"/>
              <a:gd name="connsiteY12" fmla="*/ 0 h 1659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54133" h="1659467">
                <a:moveTo>
                  <a:pt x="0" y="1659467"/>
                </a:moveTo>
                <a:lnTo>
                  <a:pt x="389467" y="1574800"/>
                </a:lnTo>
                <a:lnTo>
                  <a:pt x="982133" y="1202267"/>
                </a:lnTo>
                <a:lnTo>
                  <a:pt x="1794933" y="1032934"/>
                </a:lnTo>
                <a:lnTo>
                  <a:pt x="2218267" y="999067"/>
                </a:lnTo>
                <a:lnTo>
                  <a:pt x="2929467" y="491067"/>
                </a:lnTo>
                <a:lnTo>
                  <a:pt x="3606800" y="474134"/>
                </a:lnTo>
                <a:lnTo>
                  <a:pt x="4199467" y="321734"/>
                </a:lnTo>
                <a:lnTo>
                  <a:pt x="4910667" y="169334"/>
                </a:lnTo>
                <a:lnTo>
                  <a:pt x="5232400" y="101600"/>
                </a:lnTo>
                <a:lnTo>
                  <a:pt x="5554133" y="0"/>
                </a:lnTo>
                <a:lnTo>
                  <a:pt x="5554133" y="0"/>
                </a:lnTo>
                <a:lnTo>
                  <a:pt x="5554133" y="0"/>
                </a:lnTo>
              </a:path>
            </a:pathLst>
          </a:cu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2" name="Forme libre 11"/>
          <p:cNvSpPr/>
          <p:nvPr/>
        </p:nvSpPr>
        <p:spPr>
          <a:xfrm>
            <a:off x="2200739" y="4978401"/>
            <a:ext cx="5518829" cy="270933"/>
          </a:xfrm>
          <a:custGeom>
            <a:avLst/>
            <a:gdLst>
              <a:gd name="connsiteX0" fmla="*/ 0 w 5520267"/>
              <a:gd name="connsiteY0" fmla="*/ 203200 h 270933"/>
              <a:gd name="connsiteX1" fmla="*/ 355600 w 5520267"/>
              <a:gd name="connsiteY1" fmla="*/ 169333 h 270933"/>
              <a:gd name="connsiteX2" fmla="*/ 728133 w 5520267"/>
              <a:gd name="connsiteY2" fmla="*/ 84666 h 270933"/>
              <a:gd name="connsiteX3" fmla="*/ 1320800 w 5520267"/>
              <a:gd name="connsiteY3" fmla="*/ 118533 h 270933"/>
              <a:gd name="connsiteX4" fmla="*/ 1845733 w 5520267"/>
              <a:gd name="connsiteY4" fmla="*/ 152400 h 270933"/>
              <a:gd name="connsiteX5" fmla="*/ 2455333 w 5520267"/>
              <a:gd name="connsiteY5" fmla="*/ 0 h 270933"/>
              <a:gd name="connsiteX6" fmla="*/ 2946400 w 5520267"/>
              <a:gd name="connsiteY6" fmla="*/ 0 h 270933"/>
              <a:gd name="connsiteX7" fmla="*/ 3217333 w 5520267"/>
              <a:gd name="connsiteY7" fmla="*/ 33866 h 270933"/>
              <a:gd name="connsiteX8" fmla="*/ 3623733 w 5520267"/>
              <a:gd name="connsiteY8" fmla="*/ 186266 h 270933"/>
              <a:gd name="connsiteX9" fmla="*/ 4233333 w 5520267"/>
              <a:gd name="connsiteY9" fmla="*/ 270933 h 270933"/>
              <a:gd name="connsiteX10" fmla="*/ 4639733 w 5520267"/>
              <a:gd name="connsiteY10" fmla="*/ 270933 h 270933"/>
              <a:gd name="connsiteX11" fmla="*/ 4910667 w 5520267"/>
              <a:gd name="connsiteY11" fmla="*/ 270933 h 270933"/>
              <a:gd name="connsiteX12" fmla="*/ 5232400 w 5520267"/>
              <a:gd name="connsiteY12" fmla="*/ 203200 h 270933"/>
              <a:gd name="connsiteX13" fmla="*/ 5520267 w 5520267"/>
              <a:gd name="connsiteY13" fmla="*/ 220133 h 270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20267" h="270933">
                <a:moveTo>
                  <a:pt x="0" y="203200"/>
                </a:moveTo>
                <a:lnTo>
                  <a:pt x="355600" y="169333"/>
                </a:lnTo>
                <a:lnTo>
                  <a:pt x="728133" y="84666"/>
                </a:lnTo>
                <a:lnTo>
                  <a:pt x="1320800" y="118533"/>
                </a:lnTo>
                <a:lnTo>
                  <a:pt x="1845733" y="152400"/>
                </a:lnTo>
                <a:lnTo>
                  <a:pt x="2455333" y="0"/>
                </a:lnTo>
                <a:lnTo>
                  <a:pt x="2946400" y="0"/>
                </a:lnTo>
                <a:lnTo>
                  <a:pt x="3217333" y="33866"/>
                </a:lnTo>
                <a:lnTo>
                  <a:pt x="3623733" y="186266"/>
                </a:lnTo>
                <a:lnTo>
                  <a:pt x="4233333" y="270933"/>
                </a:lnTo>
                <a:lnTo>
                  <a:pt x="4639733" y="270933"/>
                </a:lnTo>
                <a:lnTo>
                  <a:pt x="4910667" y="270933"/>
                </a:lnTo>
                <a:lnTo>
                  <a:pt x="5232400" y="203200"/>
                </a:lnTo>
                <a:lnTo>
                  <a:pt x="5520267" y="220133"/>
                </a:lnTo>
              </a:path>
            </a:pathLst>
          </a:custGeom>
          <a:ln w="38100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03847" tIns="51924" rIns="103847" bIns="51924" rtlCol="0" anchor="ctr"/>
          <a:lstStyle/>
          <a:p>
            <a:pPr algn="ctr"/>
            <a:endParaRPr lang="fr-FR" sz="1800"/>
          </a:p>
        </p:txBody>
      </p: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7990434" y="495985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observed</a:t>
            </a:r>
            <a:r>
              <a:rPr lang="fr-FR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occupancy</a:t>
            </a:r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8007364" y="4468804"/>
            <a:ext cx="2691700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3366FF"/>
                </a:solidFill>
              </a:rPr>
              <a:t>true</a:t>
            </a:r>
            <a:r>
              <a:rPr lang="fr-FR" sz="2800" dirty="0">
                <a:solidFill>
                  <a:srgbClr val="3366FF"/>
                </a:solidFill>
              </a:rPr>
              <a:t> occupancy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8058150" y="28093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 err="1">
                <a:solidFill>
                  <a:srgbClr val="FF0000"/>
                </a:solidFill>
              </a:rPr>
              <a:t>detectability</a:t>
            </a:r>
            <a:endParaRPr lang="fr-FR" sz="2800" dirty="0">
              <a:solidFill>
                <a:srgbClr val="FF0000"/>
              </a:solidFill>
            </a:endParaRPr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7617977" y="6043597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time</a:t>
            </a: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863330" y="1742532"/>
            <a:ext cx="4452309" cy="535749"/>
          </a:xfrm>
          <a:prstGeom prst="rect">
            <a:avLst/>
          </a:prstGeom>
          <a:noFill/>
        </p:spPr>
        <p:txBody>
          <a:bodyPr vert="horz" wrap="square" lIns="103847" tIns="51924" rIns="103847" bIns="51924" rtlCol="0">
            <a:spAutoFit/>
          </a:bodyPr>
          <a:lstStyle>
            <a:lvl1pPr marL="274320" indent="-274320" algn="l" defTabSz="914400" rtl="0" eaLnBrk="1" latinLnBrk="0" hangingPunct="1">
              <a:spcBef>
                <a:spcPts val="2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74320" algn="l" defTabSz="914400" rtl="0" eaLnBrk="1" latinLnBrk="0" hangingPunct="1">
              <a:spcBef>
                <a:spcPts val="1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8680" indent="-228600" algn="l" defTabSz="914400" rtl="0" eaLnBrk="1" latinLnBrk="0" hangingPunct="1">
              <a:spcBef>
                <a:spcPts val="12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ts val="10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17320" indent="-228600" algn="l" defTabSz="914400" rtl="0" eaLnBrk="1" latinLnBrk="0" hangingPunct="1">
              <a:spcBef>
                <a:spcPts val="8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65000"/>
                </a:schemeClr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34146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ISEC2014-Gimenez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3E327E7E-741C-4453-8232-768D9C1C0373}" vid="{25691FB3-EEBC-46B7-B5E6-82D87EC9246F}"/>
    </a:ext>
  </a:extLst>
</a:theme>
</file>

<file path=ppt/theme/theme2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2993B34-2A1E-4D69-B46F-FD7F62543E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ISEC2014-Gimenez</Template>
  <TotalTime>0</TotalTime>
  <Words>5431</Words>
  <Application>Microsoft Macintosh PowerPoint</Application>
  <PresentationFormat>Personnalisé</PresentationFormat>
  <Paragraphs>998</Paragraphs>
  <Slides>78</Slides>
  <Notes>75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85" baseType="lpstr">
      <vt:lpstr>Arial</vt:lpstr>
      <vt:lpstr>Comic Sans MS</vt:lpstr>
      <vt:lpstr>Symbol</vt:lpstr>
      <vt:lpstr>Tahoma</vt:lpstr>
      <vt:lpstr>Times New Roman</vt:lpstr>
      <vt:lpstr>ISEC2014-Gimenez</vt:lpstr>
      <vt:lpstr>…quation</vt:lpstr>
      <vt:lpstr>Présentation PowerPoint</vt:lpstr>
      <vt:lpstr>Estimating wolf occupancy with R  Olivier Gimenez</vt:lpstr>
      <vt:lpstr>Lecture 1  Introduction</vt:lpstr>
      <vt:lpstr>Occupancy to map species distribution</vt:lpstr>
      <vt:lpstr>Issue of detectability &lt; 1</vt:lpstr>
      <vt:lpstr>Issue of detectability &lt; 1</vt:lpstr>
      <vt:lpstr>Occupancy underestimation</vt:lpstr>
      <vt:lpstr>Issue of detectability &lt; 1</vt:lpstr>
      <vt:lpstr>Bias in occupancy trends</vt:lpstr>
      <vt:lpstr>Occupancy models</vt:lpstr>
      <vt:lpstr>Occupancy protocol</vt:lpstr>
      <vt:lpstr>Occupancy protocol</vt:lpstr>
      <vt:lpstr>Occupancy protocol</vt:lpstr>
      <vt:lpstr>True or false absence?</vt:lpstr>
      <vt:lpstr>True or false absence?</vt:lpstr>
      <vt:lpstr>True or false absence?</vt:lpstr>
      <vt:lpstr>True or false absence?</vt:lpstr>
      <vt:lpstr>Lecture 2  Static aka single-season occupancy models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 likelihood</vt:lpstr>
      <vt:lpstr>Single-season occupancy model</vt:lpstr>
      <vt:lpstr>Single-season occupancy model</vt:lpstr>
      <vt:lpstr>Single-season occupancy model</vt:lpstr>
      <vt:lpstr>Key occupancy model assumptions</vt:lpstr>
      <vt:lpstr>Live demo</vt:lpstr>
      <vt:lpstr>Présentation PowerPoint</vt:lpstr>
      <vt:lpstr>Covariates</vt:lpstr>
      <vt:lpstr>Lecture 3  Dynamic aka multiple-season occupancy models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(multi-season) occupancy models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Dynamic occupancy model likelihood</vt:lpstr>
      <vt:lpstr>Derived parameters</vt:lpstr>
      <vt:lpstr>Dynamic occupancy model</vt:lpstr>
      <vt:lpstr>Single-season is a particular case of multi-season</vt:lpstr>
      <vt:lpstr>Live demo</vt:lpstr>
      <vt:lpstr>Présentation PowerPoint</vt:lpstr>
      <vt:lpstr>Lecture 4  Occupancy models with species misidentification </vt:lpstr>
      <vt:lpstr>Species misidentification</vt:lpstr>
      <vt:lpstr>Data</vt:lpstr>
      <vt:lpstr>Reminder: static occupancy model</vt:lpstr>
      <vt:lpstr>Model allowing for false positives</vt:lpstr>
      <vt:lpstr>Model allowing for false positives</vt:lpstr>
      <vt:lpstr>Model allowing for false positives</vt:lpstr>
      <vt:lpstr>Estimates of occupancy for gray wolves in northern Montana from 2007–2010</vt:lpstr>
      <vt:lpstr>Estimates of occupancy for gray wolves in northern Montana from 2007–2010</vt:lpstr>
      <vt:lpstr>Live demo</vt:lpstr>
      <vt:lpstr>Lecture 5  Estimating co-occurrence of interacting species  </vt:lpstr>
      <vt:lpstr>Rationale</vt:lpstr>
      <vt:lpstr>States</vt:lpstr>
      <vt:lpstr>State process</vt:lpstr>
      <vt:lpstr>Venn diagram</vt:lpstr>
      <vt:lpstr>Events</vt:lpstr>
      <vt:lpstr>Observation process</vt:lpstr>
      <vt:lpstr>Initial states</vt:lpstr>
      <vt:lpstr>State process</vt:lpstr>
      <vt:lpstr>Observation process</vt:lpstr>
      <vt:lpstr>Quantifying interactions</vt:lpstr>
      <vt:lpstr>Alternative parameterization</vt:lpstr>
      <vt:lpstr>Initial states</vt:lpstr>
      <vt:lpstr>Testing interactions</vt:lpstr>
      <vt:lpstr>Live demo</vt:lpstr>
      <vt:lpstr>Lecture 6  Conclusions</vt:lpstr>
      <vt:lpstr>Conclusions</vt:lpstr>
      <vt:lpstr>Conclusions</vt:lpstr>
      <vt:lpstr>We did not cover…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2014-06-16T12:26:27Z</dcterms:created>
  <dcterms:modified xsi:type="dcterms:W3CDTF">2023-04-29T13:01:46Z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TC029226479991</vt:lpwstr>
  </property>
</Properties>
</file>